
<file path=[Content_Types].xml><?xml version="1.0" encoding="utf-8"?>
<Types xmlns="http://schemas.openxmlformats.org/package/2006/content-types">
  <Default Extension="bmp" ContentType="image/bmp"/>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0" r:id="rId1"/>
  </p:sldMasterIdLst>
  <p:sldIdLst>
    <p:sldId id="256" r:id="rId2"/>
    <p:sldId id="257" r:id="rId3"/>
    <p:sldId id="258" r:id="rId4"/>
    <p:sldId id="286" r:id="rId5"/>
    <p:sldId id="296" r:id="rId6"/>
    <p:sldId id="260" r:id="rId7"/>
    <p:sldId id="259" r:id="rId8"/>
    <p:sldId id="261" r:id="rId9"/>
    <p:sldId id="262" r:id="rId10"/>
    <p:sldId id="284" r:id="rId11"/>
    <p:sldId id="285" r:id="rId12"/>
    <p:sldId id="263" r:id="rId13"/>
    <p:sldId id="287" r:id="rId14"/>
    <p:sldId id="288" r:id="rId15"/>
    <p:sldId id="292" r:id="rId16"/>
    <p:sldId id="293" r:id="rId17"/>
    <p:sldId id="275" r:id="rId18"/>
    <p:sldId id="276" r:id="rId19"/>
    <p:sldId id="277" r:id="rId20"/>
    <p:sldId id="279" r:id="rId21"/>
    <p:sldId id="278" r:id="rId22"/>
    <p:sldId id="265" r:id="rId23"/>
    <p:sldId id="289" r:id="rId24"/>
    <p:sldId id="290" r:id="rId25"/>
    <p:sldId id="291" r:id="rId26"/>
    <p:sldId id="264" r:id="rId27"/>
    <p:sldId id="266" r:id="rId28"/>
    <p:sldId id="283" r:id="rId29"/>
    <p:sldId id="268" r:id="rId30"/>
    <p:sldId id="274" r:id="rId31"/>
    <p:sldId id="269" r:id="rId32"/>
    <p:sldId id="281" r:id="rId33"/>
    <p:sldId id="280" r:id="rId34"/>
    <p:sldId id="282" r:id="rId35"/>
    <p:sldId id="297" r:id="rId36"/>
    <p:sldId id="271" r:id="rId37"/>
    <p:sldId id="272" r:id="rId38"/>
    <p:sldId id="294" r:id="rId39"/>
    <p:sldId id="273" r:id="rId40"/>
    <p:sldId id="295" r:id="rId41"/>
    <p:sldId id="267" r:id="rId42"/>
  </p:sldIdLst>
  <p:sldSz cx="9144000" cy="6858000" type="screen4x3"/>
  <p:notesSz cx="6858000" cy="9144000"/>
  <p:embeddedFontLst>
    <p:embeddedFont>
      <p:font typeface="Century Gothic" panose="020B0502020202020204" pitchFamily="3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sorterViewPr>
    <p:cViewPr>
      <p:scale>
        <a:sx n="100" d="100"/>
        <a:sy n="100" d="100"/>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03FCE02C-6EC6-4E09-BC2C-9FDED4DE236E}" type="datetimeFigureOut">
              <a:rPr lang="en-US" smtClean="0"/>
              <a:t>27-Feb-18</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2"/>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031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27-Feb-18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061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27-Feb-18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656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461276"/>
          </a:xfrm>
        </p:spPr>
        <p:txBody>
          <a:bodyPr>
            <a:normAutofit/>
          </a:bodyPr>
          <a:lstStyle>
            <a:lvl1pPr>
              <a:defRPr sz="28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31520" y="1252151"/>
            <a:ext cx="7680960" cy="4782889"/>
          </a:xfrm>
        </p:spPr>
        <p:txBody>
          <a:bodyPr>
            <a:normAutofit/>
          </a:bodyPr>
          <a:lstStyle>
            <a:lvl1pPr>
              <a:defRPr sz="2400"/>
            </a:lvl1pPr>
            <a:lvl2pPr>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2F4BA4-1DD2-490F-992E-CA7B52E9845C}" type="datetimeFigureOut">
              <a:rPr lang="en-US" dirty="0"/>
              <a:t>27-Feb-18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3335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EE4D1A55-63BC-4BA2-9538-7DDEADA10621}" type="datetimeFigureOut">
              <a:rPr lang="en-US" smtClean="0"/>
              <a:t>27-Feb-18</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952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27-Feb-18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622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27-Feb-18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585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61CED7-7A2F-4D6B-B9A3-DE0AD76AB791}" type="datetimeFigureOut">
              <a:rPr lang="en-US" dirty="0"/>
              <a:t>27-Feb-18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0436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27-Feb-18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870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307336" y="292608"/>
            <a:ext cx="616305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84147" y="173736"/>
            <a:ext cx="6398514" cy="651052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FA8850A0-01A3-4F4E-AA52-F716A9BFD4EB}" type="datetimeFigureOut">
              <a:rPr lang="en-US" smtClean="0"/>
              <a:pPr/>
              <a:t>27-Feb-18</a:t>
            </a:fld>
            <a:endParaRPr lang="en-US" dirty="0"/>
          </a:p>
        </p:txBody>
      </p:sp>
      <p:sp>
        <p:nvSpPr>
          <p:cNvPr id="9" name="Footer Placeholder 8"/>
          <p:cNvSpPr>
            <a:spLocks noGrp="1"/>
          </p:cNvSpPr>
          <p:nvPr>
            <p:ph type="ftr" sz="quarter" idx="11"/>
          </p:nvPr>
        </p:nvSpPr>
        <p:spPr>
          <a:xfrm>
            <a:off x="2505454" y="6265818"/>
            <a:ext cx="3950208" cy="274320"/>
          </a:xfrm>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chemeClr val="bg2"/>
                </a:solidFill>
              </a:defRPr>
            </a:lvl1pPr>
          </a:lstStyle>
          <a:p>
            <a:fld id="{4FAB73BC-B049-4115-A692-8D63A059BFB8}" type="slidenum">
              <a:rPr lang="en-US" smtClean="0"/>
              <a:pPr/>
              <a:t>‹#›</a:t>
            </a:fld>
            <a:endParaRPr lang="en-US" dirty="0"/>
          </a:p>
        </p:txBody>
      </p:sp>
      <p:sp>
        <p:nvSpPr>
          <p:cNvPr id="12" name="Rectangle 11"/>
          <p:cNvSpPr/>
          <p:nvPr/>
        </p:nvSpPr>
        <p:spPr>
          <a:xfrm>
            <a:off x="6884162" y="292608"/>
            <a:ext cx="1956816" cy="627278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288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1">
              <a:lumMod val="50000"/>
              <a:lumOff val="5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27-Feb-18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807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92608" y="292608"/>
            <a:ext cx="8558784" cy="627278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17205CAA-4E5A-4223-BD55-C5D2841AC9EF}" type="datetimeFigureOut">
              <a:rPr lang="en-US" smtClean="0"/>
              <a:t>27-Feb-18</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108051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Literature review writing</a:t>
            </a:r>
            <a:endParaRPr lang="en-US" dirty="0"/>
          </a:p>
        </p:txBody>
      </p:sp>
      <p:sp>
        <p:nvSpPr>
          <p:cNvPr id="3" name="Subtitle 2"/>
          <p:cNvSpPr>
            <a:spLocks noGrp="1"/>
          </p:cNvSpPr>
          <p:nvPr>
            <p:ph type="subTitle" idx="1"/>
          </p:nvPr>
        </p:nvSpPr>
        <p:spPr/>
        <p:txBody>
          <a:bodyPr>
            <a:normAutofit lnSpcReduction="10000"/>
          </a:bodyPr>
          <a:lstStyle/>
          <a:p>
            <a:r>
              <a:rPr lang="en-US" dirty="0" smtClean="0"/>
              <a:t>Christopher Teh Boon Sung, Ph.D. (christeh@yahoo.com)</a:t>
            </a:r>
          </a:p>
          <a:p>
            <a:r>
              <a:rPr lang="en-US" dirty="0" smtClean="0"/>
              <a:t>Dept. of Land Management, Fac. of Agriculture, UPM</a:t>
            </a:r>
            <a:endParaRPr lang="en-US" dirty="0"/>
          </a:p>
        </p:txBody>
      </p:sp>
      <p:sp>
        <p:nvSpPr>
          <p:cNvPr id="4" name="TextBox 3"/>
          <p:cNvSpPr txBox="1"/>
          <p:nvPr/>
        </p:nvSpPr>
        <p:spPr>
          <a:xfrm>
            <a:off x="3920362" y="1449844"/>
            <a:ext cx="1334020" cy="276999"/>
          </a:xfrm>
          <a:prstGeom prst="rect">
            <a:avLst/>
          </a:prstGeom>
          <a:noFill/>
        </p:spPr>
        <p:txBody>
          <a:bodyPr wrap="none" rtlCol="0">
            <a:spAutoFit/>
          </a:bodyPr>
          <a:lstStyle/>
          <a:p>
            <a:r>
              <a:rPr lang="en-US" sz="1200" dirty="0"/>
              <a:t>Putra GOT 2018</a:t>
            </a:r>
            <a:endParaRPr lang="en-US" sz="1200" dirty="0"/>
          </a:p>
        </p:txBody>
      </p:sp>
    </p:spTree>
    <p:extLst>
      <p:ext uri="{BB962C8B-B14F-4D97-AF65-F5344CB8AC3E}">
        <p14:creationId xmlns:p14="http://schemas.microsoft.com/office/powerpoint/2010/main" val="525899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According to Hart (1998):</a:t>
            </a:r>
          </a:p>
          <a:p>
            <a:pPr lvl="1"/>
            <a:r>
              <a:rPr lang="en-US" dirty="0" smtClean="0"/>
              <a:t>distinguishing </a:t>
            </a:r>
            <a:r>
              <a:rPr lang="en-US" dirty="0"/>
              <a:t>what has been done from </a:t>
            </a:r>
            <a:r>
              <a:rPr lang="en-US" dirty="0" smtClean="0"/>
              <a:t>what needs </a:t>
            </a:r>
            <a:r>
              <a:rPr lang="en-US" dirty="0"/>
              <a:t>to be done,</a:t>
            </a:r>
          </a:p>
          <a:p>
            <a:pPr lvl="1"/>
            <a:r>
              <a:rPr lang="en-US" dirty="0" smtClean="0"/>
              <a:t>discovering </a:t>
            </a:r>
            <a:r>
              <a:rPr lang="en-US" dirty="0"/>
              <a:t>important variables relevant to </a:t>
            </a:r>
            <a:r>
              <a:rPr lang="en-US" dirty="0" smtClean="0"/>
              <a:t>the topic</a:t>
            </a:r>
            <a:r>
              <a:rPr lang="en-US" dirty="0"/>
              <a:t>,</a:t>
            </a:r>
          </a:p>
          <a:p>
            <a:pPr lvl="1"/>
            <a:r>
              <a:rPr lang="en-US" dirty="0" smtClean="0"/>
              <a:t>synthesizing </a:t>
            </a:r>
            <a:r>
              <a:rPr lang="en-US" dirty="0"/>
              <a:t>and gaining a new perspective,</a:t>
            </a:r>
          </a:p>
          <a:p>
            <a:pPr lvl="1"/>
            <a:r>
              <a:rPr lang="en-US" dirty="0" smtClean="0"/>
              <a:t>identifying </a:t>
            </a:r>
            <a:r>
              <a:rPr lang="en-US" dirty="0"/>
              <a:t>relationships between ideas </a:t>
            </a:r>
            <a:r>
              <a:rPr lang="en-US" dirty="0" smtClean="0"/>
              <a:t>and practices</a:t>
            </a:r>
            <a:r>
              <a:rPr lang="en-US" dirty="0"/>
              <a:t>,</a:t>
            </a:r>
          </a:p>
          <a:p>
            <a:pPr lvl="1"/>
            <a:r>
              <a:rPr lang="en-US" dirty="0" smtClean="0"/>
              <a:t>establishing </a:t>
            </a:r>
            <a:r>
              <a:rPr lang="en-US" dirty="0"/>
              <a:t>the context of the topic or problem,</a:t>
            </a:r>
          </a:p>
          <a:p>
            <a:pPr lvl="1"/>
            <a:r>
              <a:rPr lang="en-US" dirty="0" smtClean="0"/>
              <a:t>rationalizing </a:t>
            </a:r>
            <a:r>
              <a:rPr lang="en-US" dirty="0"/>
              <a:t>the significance of the problem,</a:t>
            </a:r>
          </a:p>
          <a:p>
            <a:pPr lvl="1"/>
            <a:r>
              <a:rPr lang="en-US" dirty="0" smtClean="0"/>
              <a:t>enhancing </a:t>
            </a:r>
            <a:r>
              <a:rPr lang="en-US" dirty="0"/>
              <a:t>and acquiring the subject vocabulary</a:t>
            </a:r>
            <a:r>
              <a:rPr lang="en-US" dirty="0" smtClean="0"/>
              <a:t>,</a:t>
            </a:r>
            <a:endParaRPr lang="en-US" dirty="0"/>
          </a:p>
        </p:txBody>
      </p:sp>
    </p:spTree>
    <p:extLst>
      <p:ext uri="{BB962C8B-B14F-4D97-AF65-F5344CB8AC3E}">
        <p14:creationId xmlns:p14="http://schemas.microsoft.com/office/powerpoint/2010/main" val="202362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lvl="1"/>
            <a:r>
              <a:rPr lang="en-US" dirty="0"/>
              <a:t>understanding the structure of the subject,</a:t>
            </a:r>
          </a:p>
          <a:p>
            <a:pPr lvl="1"/>
            <a:r>
              <a:rPr lang="en-US" dirty="0"/>
              <a:t>relating ideas and theory to applications,</a:t>
            </a:r>
          </a:p>
          <a:p>
            <a:pPr lvl="1"/>
            <a:r>
              <a:rPr lang="en-US" dirty="0" smtClean="0"/>
              <a:t>identifying </a:t>
            </a:r>
            <a:r>
              <a:rPr lang="en-US" dirty="0"/>
              <a:t>the main methodologies and research</a:t>
            </a:r>
          </a:p>
          <a:p>
            <a:pPr lvl="1"/>
            <a:r>
              <a:rPr lang="en-US" dirty="0"/>
              <a:t>techniques that have been used, and</a:t>
            </a:r>
          </a:p>
          <a:p>
            <a:pPr lvl="1"/>
            <a:r>
              <a:rPr lang="en-US" dirty="0" smtClean="0"/>
              <a:t>placing </a:t>
            </a:r>
            <a:r>
              <a:rPr lang="en-US" dirty="0"/>
              <a:t>the research in a historical context </a:t>
            </a:r>
            <a:r>
              <a:rPr lang="en-US" dirty="0" smtClean="0"/>
              <a:t>to show </a:t>
            </a:r>
            <a:r>
              <a:rPr lang="en-US" dirty="0"/>
              <a:t>familiarity with </a:t>
            </a:r>
            <a:r>
              <a:rPr lang="en-US" dirty="0" smtClean="0"/>
              <a:t>state-of-the-art developments</a:t>
            </a:r>
            <a:endParaRPr lang="en-US" dirty="0"/>
          </a:p>
        </p:txBody>
      </p:sp>
    </p:spTree>
    <p:extLst>
      <p:ext uri="{BB962C8B-B14F-4D97-AF65-F5344CB8AC3E}">
        <p14:creationId xmlns:p14="http://schemas.microsoft.com/office/powerpoint/2010/main" val="93977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stages (like conducting a research!)</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mj-lt"/>
              <a:buAutoNum type="arabicPeriod"/>
            </a:pPr>
            <a:r>
              <a:rPr lang="en-US" dirty="0" smtClean="0"/>
              <a:t>Problem formulation</a:t>
            </a:r>
          </a:p>
          <a:p>
            <a:pPr lvl="2"/>
            <a:r>
              <a:rPr lang="en-US" dirty="0" smtClean="0"/>
              <a:t>which </a:t>
            </a:r>
            <a:r>
              <a:rPr lang="en-US" dirty="0"/>
              <a:t>topic or field is being examined and what are its component issues?</a:t>
            </a:r>
          </a:p>
          <a:p>
            <a:pPr marL="342900" indent="-342900">
              <a:buFont typeface="+mj-lt"/>
              <a:buAutoNum type="arabicPeriod"/>
            </a:pPr>
            <a:r>
              <a:rPr lang="en-US" dirty="0"/>
              <a:t>Literature </a:t>
            </a:r>
            <a:r>
              <a:rPr lang="en-US" dirty="0" smtClean="0"/>
              <a:t>search</a:t>
            </a:r>
          </a:p>
          <a:p>
            <a:pPr lvl="2"/>
            <a:r>
              <a:rPr lang="en-US" dirty="0" smtClean="0"/>
              <a:t>finding </a:t>
            </a:r>
            <a:r>
              <a:rPr lang="en-US" dirty="0"/>
              <a:t>materials relevant to the subject being explored</a:t>
            </a:r>
          </a:p>
          <a:p>
            <a:pPr marL="342900" indent="-342900">
              <a:buFont typeface="+mj-lt"/>
              <a:buAutoNum type="arabicPeriod"/>
            </a:pPr>
            <a:r>
              <a:rPr lang="en-US" dirty="0"/>
              <a:t>Data </a:t>
            </a:r>
            <a:r>
              <a:rPr lang="en-US" dirty="0" smtClean="0"/>
              <a:t>evaluation</a:t>
            </a:r>
          </a:p>
          <a:p>
            <a:pPr lvl="2"/>
            <a:r>
              <a:rPr lang="en-US" dirty="0" smtClean="0"/>
              <a:t>determining </a:t>
            </a:r>
            <a:r>
              <a:rPr lang="en-US" dirty="0"/>
              <a:t>which literature makes a significant contribution to the understanding of the topic</a:t>
            </a:r>
          </a:p>
          <a:p>
            <a:pPr marL="342900" indent="-342900">
              <a:buFont typeface="+mj-lt"/>
              <a:buAutoNum type="arabicPeriod"/>
            </a:pPr>
            <a:r>
              <a:rPr lang="en-US" dirty="0"/>
              <a:t>Analysis and </a:t>
            </a:r>
            <a:r>
              <a:rPr lang="en-US" dirty="0" smtClean="0"/>
              <a:t>interpretation</a:t>
            </a:r>
          </a:p>
          <a:p>
            <a:pPr lvl="2"/>
            <a:r>
              <a:rPr lang="en-US" dirty="0" smtClean="0"/>
              <a:t>discussing </a:t>
            </a:r>
            <a:r>
              <a:rPr lang="en-US" dirty="0"/>
              <a:t>the findings and </a:t>
            </a:r>
            <a:r>
              <a:rPr lang="en-US" dirty="0" smtClean="0"/>
              <a:t>conclusions</a:t>
            </a:r>
            <a:endParaRPr lang="en-US" dirty="0"/>
          </a:p>
        </p:txBody>
      </p:sp>
    </p:spTree>
    <p:extLst>
      <p:ext uri="{BB962C8B-B14F-4D97-AF65-F5344CB8AC3E}">
        <p14:creationId xmlns:p14="http://schemas.microsoft.com/office/powerpoint/2010/main" val="232432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Problem formulation</a:t>
            </a:r>
            <a:endParaRPr lang="en-US" dirty="0"/>
          </a:p>
        </p:txBody>
      </p:sp>
      <p:sp>
        <p:nvSpPr>
          <p:cNvPr id="3" name="Content Placeholder 2"/>
          <p:cNvSpPr>
            <a:spLocks noGrp="1"/>
          </p:cNvSpPr>
          <p:nvPr>
            <p:ph idx="1"/>
          </p:nvPr>
        </p:nvSpPr>
        <p:spPr/>
        <p:txBody>
          <a:bodyPr>
            <a:normAutofit/>
          </a:bodyPr>
          <a:lstStyle/>
          <a:p>
            <a:r>
              <a:rPr lang="en-US" dirty="0" smtClean="0"/>
              <a:t>Determine central questions because they will guide your review process</a:t>
            </a:r>
          </a:p>
          <a:p>
            <a:r>
              <a:rPr lang="en-US" dirty="0" smtClean="0"/>
              <a:t>Questions depend on the goal and </a:t>
            </a:r>
            <a:r>
              <a:rPr lang="en-US" dirty="0"/>
              <a:t>focus of the </a:t>
            </a:r>
            <a:r>
              <a:rPr lang="en-US" dirty="0" smtClean="0"/>
              <a:t>review</a:t>
            </a:r>
          </a:p>
          <a:p>
            <a:r>
              <a:rPr lang="en-US" dirty="0" smtClean="0"/>
              <a:t>For </a:t>
            </a:r>
            <a:r>
              <a:rPr lang="en-US" dirty="0"/>
              <a:t>example, if the goal of </a:t>
            </a:r>
            <a:r>
              <a:rPr lang="en-US" dirty="0" smtClean="0"/>
              <a:t>the review </a:t>
            </a:r>
            <a:r>
              <a:rPr lang="en-US" dirty="0"/>
              <a:t>is to integrate research outcomes, then </a:t>
            </a:r>
            <a:r>
              <a:rPr lang="en-US" dirty="0" smtClean="0"/>
              <a:t>a meaningful </a:t>
            </a:r>
            <a:r>
              <a:rPr lang="en-US" dirty="0"/>
              <a:t>research question might be: From the </a:t>
            </a:r>
            <a:r>
              <a:rPr lang="en-US" dirty="0" smtClean="0"/>
              <a:t>previous literature</a:t>
            </a:r>
            <a:r>
              <a:rPr lang="en-US" dirty="0"/>
              <a:t>, </a:t>
            </a:r>
            <a:r>
              <a:rPr lang="en-US" i="1" dirty="0"/>
              <a:t>what is the effect of intervention X on outcomes Y and Z</a:t>
            </a:r>
            <a:r>
              <a:rPr lang="en-US" dirty="0" smtClean="0"/>
              <a:t>?</a:t>
            </a:r>
            <a:endParaRPr lang="en-US" dirty="0"/>
          </a:p>
        </p:txBody>
      </p:sp>
    </p:spTree>
    <p:extLst>
      <p:ext uri="{BB962C8B-B14F-4D97-AF65-F5344CB8AC3E}">
        <p14:creationId xmlns:p14="http://schemas.microsoft.com/office/powerpoint/2010/main" val="402728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But if the goal is to </a:t>
            </a:r>
            <a:r>
              <a:rPr lang="en-US" dirty="0" smtClean="0"/>
              <a:t>analyze </a:t>
            </a:r>
            <a:r>
              <a:rPr lang="en-US" dirty="0"/>
              <a:t>the research </a:t>
            </a:r>
            <a:r>
              <a:rPr lang="en-US" dirty="0" smtClean="0"/>
              <a:t>methods, </a:t>
            </a:r>
            <a:r>
              <a:rPr lang="en-US" dirty="0"/>
              <a:t>questions might include: </a:t>
            </a:r>
            <a:r>
              <a:rPr lang="en-US" i="1" dirty="0"/>
              <a:t>What research methods have been used in the past to investigate phenomenon X? </a:t>
            </a:r>
            <a:r>
              <a:rPr lang="en-US" dirty="0"/>
              <a:t>and</a:t>
            </a:r>
            <a:r>
              <a:rPr lang="en-US" i="1" dirty="0"/>
              <a:t> What are the methodological flaws of those methods?</a:t>
            </a:r>
          </a:p>
          <a:p>
            <a:r>
              <a:rPr lang="en-US" dirty="0" smtClean="0"/>
              <a:t>And if </a:t>
            </a:r>
            <a:r>
              <a:rPr lang="en-US" dirty="0"/>
              <a:t>the literature review focus is on theories and the goal is to identify central issues, then a legitimate research question might be: </a:t>
            </a:r>
            <a:r>
              <a:rPr lang="en-US" i="1" dirty="0"/>
              <a:t>What are the central theories that have been used to explain phenomenon X?</a:t>
            </a:r>
            <a:endParaRPr lang="en-US" dirty="0"/>
          </a:p>
          <a:p>
            <a:endParaRPr lang="en-US" dirty="0"/>
          </a:p>
        </p:txBody>
      </p:sp>
    </p:spTree>
    <p:extLst>
      <p:ext uri="{BB962C8B-B14F-4D97-AF65-F5344CB8AC3E}">
        <p14:creationId xmlns:p14="http://schemas.microsoft.com/office/powerpoint/2010/main" val="320409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American Education </a:t>
            </a:r>
            <a:r>
              <a:rPr lang="en-US" dirty="0"/>
              <a:t>Research Association (</a:t>
            </a:r>
            <a:r>
              <a:rPr lang="en-US"/>
              <a:t>2006</a:t>
            </a:r>
            <a:r>
              <a:rPr lang="en-US" smtClean="0"/>
              <a:t>):</a:t>
            </a:r>
            <a:endParaRPr lang="en-US" dirty="0"/>
          </a:p>
          <a:p>
            <a:pPr lvl="1"/>
            <a:r>
              <a:rPr lang="en-US" dirty="0"/>
              <a:t>If the study is a contribution to an </a:t>
            </a:r>
            <a:r>
              <a:rPr lang="en-US" dirty="0" smtClean="0"/>
              <a:t>established line </a:t>
            </a:r>
            <a:r>
              <a:rPr lang="en-US" dirty="0"/>
              <a:t>of theory and empirical research, it </a:t>
            </a:r>
            <a:r>
              <a:rPr lang="en-US" dirty="0" smtClean="0"/>
              <a:t>should make </a:t>
            </a:r>
            <a:r>
              <a:rPr lang="en-US" dirty="0"/>
              <a:t>clear what the contributions are and how </a:t>
            </a:r>
            <a:r>
              <a:rPr lang="en-US" dirty="0" smtClean="0"/>
              <a:t>the study </a:t>
            </a:r>
            <a:r>
              <a:rPr lang="en-US" dirty="0"/>
              <a:t>contributes to testing, elaborating, </a:t>
            </a:r>
            <a:r>
              <a:rPr lang="en-US" dirty="0" smtClean="0"/>
              <a:t>or enriching </a:t>
            </a:r>
            <a:r>
              <a:rPr lang="en-US" dirty="0"/>
              <a:t>that theoretical perspective</a:t>
            </a:r>
            <a:r>
              <a:rPr lang="en-US" dirty="0" smtClean="0"/>
              <a:t>.</a:t>
            </a:r>
          </a:p>
          <a:p>
            <a:pPr lvl="1"/>
            <a:r>
              <a:rPr lang="en-US" dirty="0"/>
              <a:t>If a study is intended to establish a new line of theory, it should make clear what that new theory is, how it relates to existing theories and evidence, why the new theory is needed, and the intended scope of its application.</a:t>
            </a:r>
          </a:p>
          <a:p>
            <a:pPr lvl="1"/>
            <a:endParaRPr lang="en-US" dirty="0"/>
          </a:p>
        </p:txBody>
      </p:sp>
    </p:spTree>
    <p:extLst>
      <p:ext uri="{BB962C8B-B14F-4D97-AF65-F5344CB8AC3E}">
        <p14:creationId xmlns:p14="http://schemas.microsoft.com/office/powerpoint/2010/main" val="198719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the study is motivated by practical concerns</a:t>
            </a:r>
            <a:r>
              <a:rPr lang="en-US" dirty="0" smtClean="0"/>
              <a:t>, it </a:t>
            </a:r>
            <a:r>
              <a:rPr lang="en-US" dirty="0"/>
              <a:t>should make clear what those concerns are, </a:t>
            </a:r>
            <a:r>
              <a:rPr lang="en-US" dirty="0" smtClean="0"/>
              <a:t>why they </a:t>
            </a:r>
            <a:r>
              <a:rPr lang="en-US" dirty="0"/>
              <a:t>are important, and how this investigation </a:t>
            </a:r>
            <a:r>
              <a:rPr lang="en-US" dirty="0" smtClean="0"/>
              <a:t>can address </a:t>
            </a:r>
            <a:r>
              <a:rPr lang="en-US" dirty="0"/>
              <a:t>those concerns.</a:t>
            </a:r>
          </a:p>
          <a:p>
            <a:r>
              <a:rPr lang="en-US" dirty="0"/>
              <a:t>If the study is motivated by a lack </a:t>
            </a:r>
            <a:r>
              <a:rPr lang="en-US" dirty="0" smtClean="0"/>
              <a:t>of information </a:t>
            </a:r>
            <a:r>
              <a:rPr lang="en-US" dirty="0"/>
              <a:t>about a problem or issue, </a:t>
            </a:r>
            <a:r>
              <a:rPr lang="en-US" dirty="0" smtClean="0"/>
              <a:t>the problem </a:t>
            </a:r>
            <a:r>
              <a:rPr lang="en-US" dirty="0"/>
              <a:t>formation should make clear </a:t>
            </a:r>
            <a:r>
              <a:rPr lang="en-US" dirty="0" smtClean="0"/>
              <a:t>what information </a:t>
            </a:r>
            <a:r>
              <a:rPr lang="en-US" dirty="0"/>
              <a:t>is lacking, why it is important, </a:t>
            </a:r>
            <a:r>
              <a:rPr lang="en-US" dirty="0" smtClean="0"/>
              <a:t>and how </a:t>
            </a:r>
            <a:r>
              <a:rPr lang="en-US" dirty="0"/>
              <a:t>this investigation will address the need </a:t>
            </a:r>
            <a:r>
              <a:rPr lang="en-US" dirty="0" smtClean="0"/>
              <a:t>for information.</a:t>
            </a:r>
            <a:endParaRPr lang="en-US" dirty="0"/>
          </a:p>
          <a:p>
            <a:endParaRPr lang="en-US" dirty="0"/>
          </a:p>
        </p:txBody>
      </p:sp>
    </p:spTree>
    <p:extLst>
      <p:ext uri="{BB962C8B-B14F-4D97-AF65-F5344CB8AC3E}">
        <p14:creationId xmlns:p14="http://schemas.microsoft.com/office/powerpoint/2010/main" val="274260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Literature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Always emphasize on credible sources</a:t>
            </a:r>
          </a:p>
          <a:p>
            <a:pPr lvl="1"/>
            <a:r>
              <a:rPr lang="en-US" dirty="0" smtClean="0"/>
              <a:t>peer-reviewed, high impact scientific journals</a:t>
            </a:r>
          </a:p>
          <a:p>
            <a:pPr lvl="1"/>
            <a:r>
              <a:rPr lang="en-US" dirty="0" smtClean="0"/>
              <a:t>books by reputable publishers</a:t>
            </a:r>
          </a:p>
          <a:p>
            <a:r>
              <a:rPr lang="en-US" dirty="0" smtClean="0"/>
              <a:t>Understand some sources are not or are weakly peer-reviewed</a:t>
            </a:r>
          </a:p>
          <a:p>
            <a:pPr lvl="1"/>
            <a:r>
              <a:rPr lang="en-US" dirty="0" smtClean="0"/>
              <a:t>such as magazines, newspapers, blogs</a:t>
            </a:r>
          </a:p>
          <a:p>
            <a:pPr lvl="1"/>
            <a:r>
              <a:rPr lang="en-US" dirty="0" smtClean="0"/>
              <a:t>even some journals and books</a:t>
            </a:r>
          </a:p>
          <a:p>
            <a:r>
              <a:rPr lang="en-US" dirty="0" smtClean="0"/>
              <a:t>Some studies are mostly published in so-called “gray literature”</a:t>
            </a:r>
          </a:p>
          <a:p>
            <a:pPr lvl="1"/>
            <a:r>
              <a:rPr lang="en-US" dirty="0" smtClean="0"/>
              <a:t>not easily/widely available</a:t>
            </a:r>
          </a:p>
          <a:p>
            <a:pPr lvl="1"/>
            <a:r>
              <a:rPr lang="en-US" i="1" dirty="0" smtClean="0"/>
              <a:t>e.g.</a:t>
            </a:r>
            <a:r>
              <a:rPr lang="en-US" dirty="0" smtClean="0"/>
              <a:t>, local seminars/conference proceedings</a:t>
            </a:r>
          </a:p>
          <a:p>
            <a:pPr lvl="1"/>
            <a:r>
              <a:rPr lang="en-US" dirty="0" smtClean="0"/>
              <a:t>internal reports</a:t>
            </a:r>
          </a:p>
        </p:txBody>
      </p:sp>
    </p:spTree>
    <p:extLst>
      <p:ext uri="{BB962C8B-B14F-4D97-AF65-F5344CB8AC3E}">
        <p14:creationId xmlns:p14="http://schemas.microsoft.com/office/powerpoint/2010/main" val="399279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Your field of study may be very new or seldom done</a:t>
            </a:r>
          </a:p>
          <a:p>
            <a:pPr lvl="1"/>
            <a:r>
              <a:rPr lang="en-US" dirty="0" smtClean="0"/>
              <a:t>sparse directly related sources</a:t>
            </a:r>
          </a:p>
          <a:p>
            <a:r>
              <a:rPr lang="en-US" dirty="0" smtClean="0"/>
              <a:t>Not wrong to cite articles from newspapers, magazines, blogs, or web – but try to avoid if possible</a:t>
            </a:r>
          </a:p>
          <a:p>
            <a:pPr lvl="1"/>
            <a:r>
              <a:rPr lang="en-US" dirty="0" smtClean="0"/>
              <a:t>or use alternatives such as finding the journal/book related to the article</a:t>
            </a:r>
          </a:p>
          <a:p>
            <a:pPr lvl="1"/>
            <a:r>
              <a:rPr lang="en-US" dirty="0" smtClean="0"/>
              <a:t>de-emphasize the importance of the source</a:t>
            </a:r>
            <a:endParaRPr lang="en-US" dirty="0"/>
          </a:p>
        </p:txBody>
      </p:sp>
    </p:spTree>
    <p:extLst>
      <p:ext uri="{BB962C8B-B14F-4D97-AF65-F5344CB8AC3E}">
        <p14:creationId xmlns:p14="http://schemas.microsoft.com/office/powerpoint/2010/main" val="367222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drxa vertical farming NST Malaysia A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30" y="554877"/>
            <a:ext cx="8449528" cy="573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6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“literature review”?</a:t>
            </a:r>
            <a:endParaRPr lang="en-US" dirty="0"/>
          </a:p>
        </p:txBody>
      </p:sp>
      <p:sp>
        <p:nvSpPr>
          <p:cNvPr id="3" name="Content Placeholder 2"/>
          <p:cNvSpPr>
            <a:spLocks noGrp="1"/>
          </p:cNvSpPr>
          <p:nvPr>
            <p:ph idx="1"/>
          </p:nvPr>
        </p:nvSpPr>
        <p:spPr/>
        <p:txBody>
          <a:bodyPr/>
          <a:lstStyle/>
          <a:p>
            <a:r>
              <a:rPr lang="en-US" dirty="0" smtClean="0"/>
              <a:t>Literature</a:t>
            </a:r>
          </a:p>
          <a:p>
            <a:pPr lvl="1"/>
            <a:r>
              <a:rPr lang="en-US" dirty="0" smtClean="0"/>
              <a:t>a </a:t>
            </a:r>
            <a:r>
              <a:rPr lang="en-US" u="sng" dirty="0"/>
              <a:t>collection</a:t>
            </a:r>
            <a:r>
              <a:rPr lang="en-US" dirty="0"/>
              <a:t> of all the </a:t>
            </a:r>
            <a:r>
              <a:rPr lang="en-US" u="sng" dirty="0"/>
              <a:t>scholarly</a:t>
            </a:r>
            <a:r>
              <a:rPr lang="en-US" dirty="0"/>
              <a:t> </a:t>
            </a:r>
            <a:r>
              <a:rPr lang="en-US" dirty="0" smtClean="0"/>
              <a:t>writings</a:t>
            </a:r>
          </a:p>
          <a:p>
            <a:pPr lvl="2"/>
            <a:r>
              <a:rPr lang="en-US" dirty="0" smtClean="0"/>
              <a:t>peer-reviewed </a:t>
            </a:r>
            <a:r>
              <a:rPr lang="en-US" dirty="0"/>
              <a:t>articles, books, and other sources like conference </a:t>
            </a:r>
            <a:r>
              <a:rPr lang="en-US" dirty="0" smtClean="0"/>
              <a:t>proceedings, internal reports, and dissertations </a:t>
            </a:r>
            <a:r>
              <a:rPr lang="en-US" dirty="0"/>
              <a:t>written by other graduate </a:t>
            </a:r>
            <a:r>
              <a:rPr lang="en-US" dirty="0" smtClean="0"/>
              <a:t>students</a:t>
            </a:r>
          </a:p>
          <a:p>
            <a:r>
              <a:rPr lang="en-US" dirty="0" smtClean="0"/>
              <a:t>Must </a:t>
            </a:r>
            <a:r>
              <a:rPr lang="en-US" dirty="0" smtClean="0"/>
              <a:t>be relevant </a:t>
            </a:r>
            <a:r>
              <a:rPr lang="en-US" dirty="0"/>
              <a:t>to a particular issue, area of research, or </a:t>
            </a:r>
            <a:r>
              <a:rPr lang="en-US" dirty="0" smtClean="0"/>
              <a:t>theory being </a:t>
            </a:r>
            <a:r>
              <a:rPr lang="en-US" dirty="0" smtClean="0"/>
              <a:t>researched</a:t>
            </a:r>
          </a:p>
          <a:p>
            <a:r>
              <a:rPr lang="en-US" dirty="0" smtClean="0"/>
              <a:t>But what </a:t>
            </a:r>
            <a:r>
              <a:rPr lang="en-US" dirty="0"/>
              <a:t>about </a:t>
            </a:r>
            <a:r>
              <a:rPr lang="en-US" i="1" dirty="0"/>
              <a:t>newspaper, magazine, web, or blog articles</a:t>
            </a:r>
            <a:r>
              <a:rPr lang="en-US" dirty="0"/>
              <a:t>?</a:t>
            </a:r>
          </a:p>
          <a:p>
            <a:endParaRPr lang="en-US" dirty="0"/>
          </a:p>
        </p:txBody>
      </p:sp>
    </p:spTree>
    <p:extLst>
      <p:ext uri="{BB962C8B-B14F-4D97-AF65-F5344CB8AC3E}">
        <p14:creationId xmlns:p14="http://schemas.microsoft.com/office/powerpoint/2010/main" val="194945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andfonline.com/na101/home/literatum/publisher/tandf/journals/content/tsus20/2017/tsus20.v013.i01/15487733.2017.1394054/20171121/images/medium/tsus_a_1394054_f0005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85" y="1279064"/>
            <a:ext cx="3571875" cy="2686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2439" y="4737123"/>
            <a:ext cx="8314661" cy="923330"/>
          </a:xfrm>
          <a:prstGeom prst="rect">
            <a:avLst/>
          </a:prstGeom>
        </p:spPr>
        <p:txBody>
          <a:bodyPr wrap="square">
            <a:spAutoFit/>
          </a:bodyPr>
          <a:lstStyle/>
          <a:p>
            <a:r>
              <a:rPr lang="en-US" sz="1350" dirty="0"/>
              <a:t>(Source: Sky Greens 2017 Krishnamurthy, R. 2014. “Vertical Farming: Singapore’s Solution to Feed the Local Urban Population.” Permaculture Research Institute. Accessed 2 February 2017. http://</a:t>
            </a:r>
            <a:r>
              <a:rPr lang="en-US" sz="1350" dirty="0"/>
              <a:t>permaculturenews.org/2014/07/25/vertical-farming-singapores-solution-feed-local-urban-population).</a:t>
            </a:r>
            <a:endParaRPr lang="en-US" sz="1350" dirty="0"/>
          </a:p>
        </p:txBody>
      </p:sp>
      <p:pic>
        <p:nvPicPr>
          <p:cNvPr id="5126" name="Picture 6" descr="https://www.skygreens.com/wp-content/uploads/2014/06/Sky-Greens-Delivery-m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143" y="1372581"/>
            <a:ext cx="4630303" cy="231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4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315" y="1785966"/>
            <a:ext cx="7832667" cy="1938992"/>
          </a:xfrm>
          <a:prstGeom prst="rect">
            <a:avLst/>
          </a:prstGeom>
        </p:spPr>
        <p:txBody>
          <a:bodyPr wrap="square">
            <a:spAutoFit/>
          </a:bodyPr>
          <a:lstStyle/>
          <a:p>
            <a:r>
              <a:rPr lang="en-US" sz="2000" dirty="0"/>
              <a:t>Benke</a:t>
            </a:r>
            <a:r>
              <a:rPr lang="en-US" sz="2000" dirty="0"/>
              <a:t>, </a:t>
            </a:r>
            <a:r>
              <a:rPr lang="en-US" sz="2000" dirty="0"/>
              <a:t>K. &amp; Tomkins, K. 2017. Future </a:t>
            </a:r>
            <a:r>
              <a:rPr lang="en-US" sz="2000" dirty="0"/>
              <a:t>food-production systems: vertical farming and controlled-environment agriculture. </a:t>
            </a:r>
            <a:r>
              <a:rPr lang="en-US" sz="2000" dirty="0"/>
              <a:t>Journal Sustainability</a:t>
            </a:r>
            <a:r>
              <a:rPr lang="en-US" sz="2000" dirty="0"/>
              <a:t>: Science, Practice and </a:t>
            </a:r>
            <a:r>
              <a:rPr lang="en-US" sz="2000" dirty="0"/>
              <a:t>Policy. 13: 13-26.</a:t>
            </a:r>
          </a:p>
          <a:p>
            <a:endParaRPr lang="en-US" sz="2000" dirty="0"/>
          </a:p>
          <a:p>
            <a:r>
              <a:rPr lang="en-US" sz="2000" dirty="0"/>
              <a:t>Despommier, D. 2010. The Vertical Farm: Feeding the World in the 21st Century. New York: Picador.</a:t>
            </a:r>
          </a:p>
        </p:txBody>
      </p:sp>
      <p:sp>
        <p:nvSpPr>
          <p:cNvPr id="3" name="TextBox 2"/>
          <p:cNvSpPr txBox="1"/>
          <p:nvPr/>
        </p:nvSpPr>
        <p:spPr>
          <a:xfrm>
            <a:off x="646315" y="1380951"/>
            <a:ext cx="2868093" cy="400110"/>
          </a:xfrm>
          <a:prstGeom prst="rect">
            <a:avLst/>
          </a:prstGeom>
          <a:noFill/>
        </p:spPr>
        <p:txBody>
          <a:bodyPr wrap="none" rtlCol="0">
            <a:spAutoFit/>
          </a:bodyPr>
          <a:lstStyle/>
          <a:p>
            <a:r>
              <a:rPr lang="en-US" sz="2000" dirty="0"/>
              <a:t>Sources used instead:</a:t>
            </a:r>
            <a:endParaRPr lang="en-US" sz="2000" dirty="0"/>
          </a:p>
        </p:txBody>
      </p:sp>
    </p:spTree>
    <p:extLst>
      <p:ext uri="{BB962C8B-B14F-4D97-AF65-F5344CB8AC3E}">
        <p14:creationId xmlns:p14="http://schemas.microsoft.com/office/powerpoint/2010/main" val="349346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Data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Sources must be scientifically rigorous</a:t>
            </a:r>
          </a:p>
          <a:p>
            <a:pPr lvl="1"/>
            <a:r>
              <a:rPr lang="en-US" dirty="0"/>
              <a:t>A</a:t>
            </a:r>
            <a:r>
              <a:rPr lang="en-US" dirty="0" smtClean="0"/>
              <a:t>re the arguments </a:t>
            </a:r>
            <a:r>
              <a:rPr lang="en-US" dirty="0"/>
              <a:t>supported by </a:t>
            </a:r>
            <a:r>
              <a:rPr lang="en-US" dirty="0" smtClean="0"/>
              <a:t>evidence?</a:t>
            </a:r>
          </a:p>
          <a:p>
            <a:pPr lvl="1"/>
            <a:r>
              <a:rPr lang="en-US" dirty="0" smtClean="0"/>
              <a:t>Did the study use the correct statistical analysis/method?</a:t>
            </a:r>
          </a:p>
          <a:p>
            <a:pPr lvl="2"/>
            <a:r>
              <a:rPr lang="en-US" dirty="0" smtClean="0"/>
              <a:t>look at the means, s.d., or s.e. – are they reasonable?</a:t>
            </a:r>
          </a:p>
          <a:p>
            <a:pPr lvl="1"/>
            <a:r>
              <a:rPr lang="en-US" dirty="0"/>
              <a:t>W</a:t>
            </a:r>
            <a:r>
              <a:rPr lang="en-US" dirty="0" smtClean="0"/>
              <a:t>as the study objective?</a:t>
            </a:r>
          </a:p>
          <a:p>
            <a:pPr lvl="2"/>
            <a:r>
              <a:rPr lang="en-US" dirty="0" smtClean="0"/>
              <a:t>Was contrary </a:t>
            </a:r>
            <a:r>
              <a:rPr lang="en-US" dirty="0"/>
              <a:t>data considered or </a:t>
            </a:r>
            <a:r>
              <a:rPr lang="en-US" dirty="0" smtClean="0"/>
              <a:t>was </a:t>
            </a:r>
            <a:r>
              <a:rPr lang="en-US" dirty="0"/>
              <a:t>certain pertinent information </a:t>
            </a:r>
            <a:r>
              <a:rPr lang="en-US" dirty="0" smtClean="0"/>
              <a:t>ignored?</a:t>
            </a:r>
          </a:p>
          <a:p>
            <a:r>
              <a:rPr lang="en-US" dirty="0" smtClean="0"/>
              <a:t>What are the study weaknesses?</a:t>
            </a:r>
          </a:p>
          <a:p>
            <a:pPr lvl="1"/>
            <a:r>
              <a:rPr lang="en-US" dirty="0" smtClean="0"/>
              <a:t>not always explicitly stated</a:t>
            </a:r>
            <a:endParaRPr lang="en-US" dirty="0"/>
          </a:p>
          <a:p>
            <a:r>
              <a:rPr lang="en-US" dirty="0"/>
              <a:t>D</a:t>
            </a:r>
            <a:r>
              <a:rPr lang="en-US" dirty="0" smtClean="0"/>
              <a:t>oes </a:t>
            </a:r>
            <a:r>
              <a:rPr lang="en-US" dirty="0"/>
              <a:t>the work ultimately contribute in any significant way to an understanding of the subject?</a:t>
            </a:r>
          </a:p>
        </p:txBody>
      </p:sp>
    </p:spTree>
    <p:extLst>
      <p:ext uri="{BB962C8B-B14F-4D97-AF65-F5344CB8AC3E}">
        <p14:creationId xmlns:p14="http://schemas.microsoft.com/office/powerpoint/2010/main" val="313919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Data analysis and interpretation</a:t>
            </a:r>
            <a:endParaRPr lang="en-US" dirty="0"/>
          </a:p>
        </p:txBody>
      </p:sp>
      <p:sp>
        <p:nvSpPr>
          <p:cNvPr id="3" name="Content Placeholder 2"/>
          <p:cNvSpPr>
            <a:spLocks noGrp="1"/>
          </p:cNvSpPr>
          <p:nvPr>
            <p:ph idx="1"/>
          </p:nvPr>
        </p:nvSpPr>
        <p:spPr/>
        <p:txBody>
          <a:bodyPr/>
          <a:lstStyle/>
          <a:p>
            <a:r>
              <a:rPr lang="en-US" dirty="0" smtClean="0"/>
              <a:t>Make sense of the data and results from the various studies</a:t>
            </a:r>
          </a:p>
          <a:p>
            <a:r>
              <a:rPr lang="en-US" dirty="0" smtClean="0"/>
              <a:t>Sometimes you may have to reanalyze their data, even in some limited way</a:t>
            </a:r>
            <a:endParaRPr lang="en-US" dirty="0"/>
          </a:p>
        </p:txBody>
      </p:sp>
    </p:spTree>
    <p:extLst>
      <p:ext uri="{BB962C8B-B14F-4D97-AF65-F5344CB8AC3E}">
        <p14:creationId xmlns:p14="http://schemas.microsoft.com/office/powerpoint/2010/main" val="159079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713" y="1277483"/>
            <a:ext cx="4345364" cy="4330491"/>
          </a:xfrm>
          <a:prstGeom prst="rect">
            <a:avLst/>
          </a:prstGeom>
        </p:spPr>
      </p:pic>
      <p:pic>
        <p:nvPicPr>
          <p:cNvPr id="5" name="Picture 4"/>
          <p:cNvPicPr>
            <a:picLocks noChangeAspect="1"/>
          </p:cNvPicPr>
          <p:nvPr/>
        </p:nvPicPr>
        <p:blipFill>
          <a:blip r:embed="rId3"/>
          <a:stretch>
            <a:fillRect/>
          </a:stretch>
        </p:blipFill>
        <p:spPr>
          <a:xfrm>
            <a:off x="4820820" y="1277483"/>
            <a:ext cx="3903432" cy="1899019"/>
          </a:xfrm>
          <a:prstGeom prst="rect">
            <a:avLst/>
          </a:prstGeom>
        </p:spPr>
      </p:pic>
      <p:sp>
        <p:nvSpPr>
          <p:cNvPr id="6" name="TextBox 5"/>
          <p:cNvSpPr txBox="1"/>
          <p:nvPr/>
        </p:nvSpPr>
        <p:spPr>
          <a:xfrm>
            <a:off x="4820820" y="3380972"/>
            <a:ext cx="3754627" cy="2677656"/>
          </a:xfrm>
          <a:prstGeom prst="rect">
            <a:avLst/>
          </a:prstGeom>
          <a:noFill/>
        </p:spPr>
        <p:txBody>
          <a:bodyPr wrap="square" rtlCol="0">
            <a:spAutoFit/>
          </a:bodyPr>
          <a:lstStyle/>
          <a:p>
            <a:r>
              <a:rPr lang="en-US" sz="2400" dirty="0"/>
              <a:t>From the table, we can work out the oil palm water uptake follows the 4:3:2:1 trend as suggested by another researcher: Miyazaki (2005).</a:t>
            </a:r>
            <a:endParaRPr lang="en-US" sz="2400" dirty="0"/>
          </a:p>
        </p:txBody>
      </p:sp>
    </p:spTree>
    <p:extLst>
      <p:ext uri="{BB962C8B-B14F-4D97-AF65-F5344CB8AC3E}">
        <p14:creationId xmlns:p14="http://schemas.microsoft.com/office/powerpoint/2010/main" val="135512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130" y="1225088"/>
            <a:ext cx="3558695" cy="4414059"/>
          </a:xfrm>
          <a:prstGeom prst="rect">
            <a:avLst/>
          </a:prstGeom>
        </p:spPr>
      </p:pic>
      <p:pic>
        <p:nvPicPr>
          <p:cNvPr id="3" name="Picture 2"/>
          <p:cNvPicPr>
            <a:picLocks noChangeAspect="1"/>
          </p:cNvPicPr>
          <p:nvPr/>
        </p:nvPicPr>
        <p:blipFill>
          <a:blip r:embed="rId3"/>
          <a:stretch>
            <a:fillRect/>
          </a:stretch>
        </p:blipFill>
        <p:spPr>
          <a:xfrm>
            <a:off x="4139861" y="1225088"/>
            <a:ext cx="4480313" cy="1756625"/>
          </a:xfrm>
          <a:prstGeom prst="rect">
            <a:avLst/>
          </a:prstGeom>
        </p:spPr>
      </p:pic>
      <p:sp>
        <p:nvSpPr>
          <p:cNvPr id="4" name="TextBox 3"/>
          <p:cNvSpPr txBox="1"/>
          <p:nvPr/>
        </p:nvSpPr>
        <p:spPr>
          <a:xfrm>
            <a:off x="4314428" y="3363538"/>
            <a:ext cx="4218585" cy="1938992"/>
          </a:xfrm>
          <a:prstGeom prst="rect">
            <a:avLst/>
          </a:prstGeom>
          <a:noFill/>
        </p:spPr>
        <p:txBody>
          <a:bodyPr wrap="square" rtlCol="0">
            <a:spAutoFit/>
          </a:bodyPr>
          <a:lstStyle/>
          <a:p>
            <a:r>
              <a:rPr lang="en-US" sz="2400" dirty="0"/>
              <a:t>Use Table 1 data to work out the oil palm leaf area index (LAI) to now relate LAI instead with canopy gap fraction.</a:t>
            </a:r>
            <a:endParaRPr lang="en-US" sz="2400" dirty="0"/>
          </a:p>
        </p:txBody>
      </p:sp>
    </p:spTree>
    <p:extLst>
      <p:ext uri="{BB962C8B-B14F-4D97-AF65-F5344CB8AC3E}">
        <p14:creationId xmlns:p14="http://schemas.microsoft.com/office/powerpoint/2010/main" val="17877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processes in writing the review</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mj-lt"/>
              <a:buAutoNum type="arabicPeriod"/>
            </a:pPr>
            <a:r>
              <a:rPr lang="en-US" dirty="0" smtClean="0"/>
              <a:t>Provide an </a:t>
            </a:r>
            <a:r>
              <a:rPr lang="en-US" dirty="0"/>
              <a:t>overview of the subject, </a:t>
            </a:r>
            <a:r>
              <a:rPr lang="en-US" dirty="0" smtClean="0"/>
              <a:t>issue, </a:t>
            </a:r>
            <a:r>
              <a:rPr lang="en-US" dirty="0"/>
              <a:t>or theory under consideration, along with the objectives of the literature review</a:t>
            </a:r>
          </a:p>
          <a:p>
            <a:pPr marL="342900" indent="-342900">
              <a:buFont typeface="+mj-lt"/>
              <a:buAutoNum type="arabicPeriod"/>
            </a:pPr>
            <a:r>
              <a:rPr lang="en-US" dirty="0" smtClean="0"/>
              <a:t>Divide studies into categories</a:t>
            </a:r>
          </a:p>
          <a:p>
            <a:pPr lvl="1"/>
            <a:r>
              <a:rPr lang="en-US" dirty="0" smtClean="0"/>
              <a:t>those </a:t>
            </a:r>
            <a:r>
              <a:rPr lang="en-US" dirty="0"/>
              <a:t>in support of a particular position, those against, and those offering alternative theses </a:t>
            </a:r>
            <a:r>
              <a:rPr lang="en-US" dirty="0" smtClean="0"/>
              <a:t>entirely</a:t>
            </a:r>
            <a:endParaRPr lang="en-US" dirty="0"/>
          </a:p>
          <a:p>
            <a:pPr marL="342900" indent="-342900">
              <a:buFont typeface="+mj-lt"/>
              <a:buAutoNum type="arabicPeriod"/>
            </a:pPr>
            <a:r>
              <a:rPr lang="en-US" dirty="0" smtClean="0"/>
              <a:t>Explain how </a:t>
            </a:r>
            <a:r>
              <a:rPr lang="en-US" dirty="0"/>
              <a:t>each work is similar to and how it varies from the others</a:t>
            </a:r>
          </a:p>
          <a:p>
            <a:pPr marL="342900" indent="-342900">
              <a:buFont typeface="+mj-lt"/>
              <a:buAutoNum type="arabicPeriod"/>
            </a:pPr>
            <a:r>
              <a:rPr lang="en-US" dirty="0" smtClean="0"/>
              <a:t>Conclude as </a:t>
            </a:r>
            <a:r>
              <a:rPr lang="en-US" dirty="0"/>
              <a:t>to which pieces are best considered in their argument, are most convincing of their opinions, and make the greatest contribution to the understanding and development of their area of research</a:t>
            </a:r>
          </a:p>
        </p:txBody>
      </p:sp>
    </p:spTree>
    <p:extLst>
      <p:ext uri="{BB962C8B-B14F-4D97-AF65-F5344CB8AC3E}">
        <p14:creationId xmlns:p14="http://schemas.microsoft.com/office/powerpoint/2010/main" val="180254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Very important to …</a:t>
            </a:r>
            <a:endParaRPr lang="en-US" dirty="0"/>
          </a:p>
        </p:txBody>
      </p:sp>
      <p:sp>
        <p:nvSpPr>
          <p:cNvPr id="3" name="Content Placeholder 2"/>
          <p:cNvSpPr>
            <a:spLocks noGrp="1"/>
          </p:cNvSpPr>
          <p:nvPr>
            <p:ph idx="1"/>
          </p:nvPr>
        </p:nvSpPr>
        <p:spPr/>
        <p:txBody>
          <a:bodyPr/>
          <a:lstStyle/>
          <a:p>
            <a:r>
              <a:rPr lang="en-US" dirty="0" smtClean="0"/>
              <a:t>describe </a:t>
            </a:r>
            <a:r>
              <a:rPr lang="en-US" dirty="0"/>
              <a:t>the relationship of each work to the others under </a:t>
            </a:r>
            <a:r>
              <a:rPr lang="en-US" dirty="0" smtClean="0"/>
              <a:t>consideration</a:t>
            </a:r>
          </a:p>
          <a:p>
            <a:pPr lvl="1"/>
            <a:r>
              <a:rPr lang="en-US" dirty="0" smtClean="0"/>
              <a:t>try to distinguish studies into groups, where each group talks about one particular theme/trend</a:t>
            </a:r>
            <a:endParaRPr lang="en-US" dirty="0"/>
          </a:p>
        </p:txBody>
      </p:sp>
      <p:sp>
        <p:nvSpPr>
          <p:cNvPr id="4" name="Oval 3"/>
          <p:cNvSpPr/>
          <p:nvPr/>
        </p:nvSpPr>
        <p:spPr>
          <a:xfrm>
            <a:off x="2366264" y="4093934"/>
            <a:ext cx="41148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Oval 4"/>
          <p:cNvSpPr/>
          <p:nvPr/>
        </p:nvSpPr>
        <p:spPr>
          <a:xfrm>
            <a:off x="3101030" y="3366050"/>
            <a:ext cx="41148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p:cNvSpPr/>
          <p:nvPr/>
        </p:nvSpPr>
        <p:spPr>
          <a:xfrm>
            <a:off x="3888533" y="3463290"/>
            <a:ext cx="41148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p:cNvSpPr/>
          <p:nvPr/>
        </p:nvSpPr>
        <p:spPr>
          <a:xfrm>
            <a:off x="3120398" y="4871778"/>
            <a:ext cx="41148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p:cNvSpPr/>
          <p:nvPr/>
        </p:nvSpPr>
        <p:spPr>
          <a:xfrm>
            <a:off x="5090498" y="3401900"/>
            <a:ext cx="411480" cy="4114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9" name="Oval 8"/>
          <p:cNvSpPr/>
          <p:nvPr/>
        </p:nvSpPr>
        <p:spPr>
          <a:xfrm>
            <a:off x="5876583" y="3973445"/>
            <a:ext cx="411480" cy="4114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0" name="Oval 9"/>
          <p:cNvSpPr/>
          <p:nvPr/>
        </p:nvSpPr>
        <p:spPr>
          <a:xfrm>
            <a:off x="5088947" y="4905632"/>
            <a:ext cx="411480" cy="4114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1" name="Rectangle 10"/>
          <p:cNvSpPr/>
          <p:nvPr/>
        </p:nvSpPr>
        <p:spPr>
          <a:xfrm>
            <a:off x="3104803" y="4083543"/>
            <a:ext cx="421871" cy="421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a:off x="5078557" y="4130386"/>
            <a:ext cx="421871" cy="421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cxnSp>
        <p:nvCxnSpPr>
          <p:cNvPr id="14" name="Straight Arrow Connector 13"/>
          <p:cNvCxnSpPr>
            <a:stCxn id="6" idx="3"/>
            <a:endCxn id="11" idx="3"/>
          </p:cNvCxnSpPr>
          <p:nvPr/>
        </p:nvCxnSpPr>
        <p:spPr>
          <a:xfrm flipH="1">
            <a:off x="3526674" y="3814511"/>
            <a:ext cx="422119" cy="479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11" idx="2"/>
          </p:cNvCxnSpPr>
          <p:nvPr/>
        </p:nvCxnSpPr>
        <p:spPr>
          <a:xfrm flipH="1" flipV="1">
            <a:off x="3315739" y="4505413"/>
            <a:ext cx="10399" cy="366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6"/>
            <a:endCxn id="11" idx="1"/>
          </p:cNvCxnSpPr>
          <p:nvPr/>
        </p:nvCxnSpPr>
        <p:spPr>
          <a:xfrm flipV="1">
            <a:off x="2777744" y="4294479"/>
            <a:ext cx="327059" cy="5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4"/>
            <a:endCxn id="11" idx="0"/>
          </p:cNvCxnSpPr>
          <p:nvPr/>
        </p:nvCxnSpPr>
        <p:spPr>
          <a:xfrm>
            <a:off x="3306770" y="3777530"/>
            <a:ext cx="8969" cy="30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6"/>
            <a:endCxn id="12" idx="1"/>
          </p:cNvCxnSpPr>
          <p:nvPr/>
        </p:nvCxnSpPr>
        <p:spPr>
          <a:xfrm>
            <a:off x="4300014" y="3669030"/>
            <a:ext cx="778543" cy="6722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4"/>
            <a:endCxn id="12" idx="0"/>
          </p:cNvCxnSpPr>
          <p:nvPr/>
        </p:nvCxnSpPr>
        <p:spPr>
          <a:xfrm flipH="1">
            <a:off x="5289492" y="3813380"/>
            <a:ext cx="6746" cy="317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3"/>
            <a:endCxn id="12" idx="3"/>
          </p:cNvCxnSpPr>
          <p:nvPr/>
        </p:nvCxnSpPr>
        <p:spPr>
          <a:xfrm flipH="1">
            <a:off x="5500428" y="4324666"/>
            <a:ext cx="436415" cy="1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0"/>
            <a:endCxn id="12" idx="2"/>
          </p:cNvCxnSpPr>
          <p:nvPr/>
        </p:nvCxnSpPr>
        <p:spPr>
          <a:xfrm flipH="1" flipV="1">
            <a:off x="5289493" y="4552258"/>
            <a:ext cx="5195" cy="35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Very important to …</a:t>
            </a:r>
            <a:endParaRPr lang="en-US" dirty="0"/>
          </a:p>
        </p:txBody>
      </p:sp>
      <p:sp>
        <p:nvSpPr>
          <p:cNvPr id="3" name="Content Placeholder 2"/>
          <p:cNvSpPr>
            <a:spLocks noGrp="1"/>
          </p:cNvSpPr>
          <p:nvPr>
            <p:ph idx="1"/>
          </p:nvPr>
        </p:nvSpPr>
        <p:spPr/>
        <p:txBody>
          <a:bodyPr/>
          <a:lstStyle/>
          <a:p>
            <a:r>
              <a:rPr lang="en-US" dirty="0" smtClean="0"/>
              <a:t>identify gaps in </a:t>
            </a:r>
            <a:r>
              <a:rPr lang="en-US" dirty="0"/>
              <a:t>previous research</a:t>
            </a:r>
          </a:p>
          <a:p>
            <a:r>
              <a:rPr lang="en-US" dirty="0" smtClean="0"/>
              <a:t>try to resolve </a:t>
            </a:r>
            <a:r>
              <a:rPr lang="en-US" dirty="0"/>
              <a:t>conflicts </a:t>
            </a:r>
            <a:r>
              <a:rPr lang="en-US" dirty="0" smtClean="0"/>
              <a:t>between contradictory </a:t>
            </a:r>
            <a:r>
              <a:rPr lang="en-US" dirty="0"/>
              <a:t>previous </a:t>
            </a:r>
            <a:r>
              <a:rPr lang="en-US" dirty="0" smtClean="0"/>
              <a:t>studies</a:t>
            </a:r>
          </a:p>
          <a:p>
            <a:pPr lvl="1"/>
            <a:r>
              <a:rPr lang="en-US" dirty="0" smtClean="0"/>
              <a:t>or at least be able to explain contradictory studies</a:t>
            </a:r>
            <a:endParaRPr lang="en-US" dirty="0"/>
          </a:p>
          <a:p>
            <a:r>
              <a:rPr lang="en-US" dirty="0" smtClean="0"/>
              <a:t>place </a:t>
            </a:r>
            <a:r>
              <a:rPr lang="en-US" dirty="0"/>
              <a:t>one's original work in the context of existing literature</a:t>
            </a:r>
          </a:p>
          <a:p>
            <a:r>
              <a:rPr lang="en-US" dirty="0" smtClean="0"/>
              <a:t>identify </a:t>
            </a:r>
            <a:r>
              <a:rPr lang="en-US" dirty="0"/>
              <a:t>areas of </a:t>
            </a:r>
            <a:r>
              <a:rPr lang="en-US" dirty="0" smtClean="0"/>
              <a:t>work </a:t>
            </a:r>
            <a:r>
              <a:rPr lang="en-US" dirty="0"/>
              <a:t>to prevent duplication of effort</a:t>
            </a:r>
          </a:p>
          <a:p>
            <a:r>
              <a:rPr lang="en-US" dirty="0" smtClean="0"/>
              <a:t>point </a:t>
            </a:r>
            <a:r>
              <a:rPr lang="en-US" dirty="0"/>
              <a:t>the way forward for further </a:t>
            </a:r>
            <a:r>
              <a:rPr lang="en-US" dirty="0" smtClean="0"/>
              <a:t>research</a:t>
            </a:r>
            <a:endParaRPr lang="en-US" dirty="0"/>
          </a:p>
        </p:txBody>
      </p:sp>
    </p:spTree>
    <p:extLst>
      <p:ext uri="{BB962C8B-B14F-4D97-AF65-F5344CB8AC3E}">
        <p14:creationId xmlns:p14="http://schemas.microsoft.com/office/powerpoint/2010/main" val="168493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approach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follow either chronological or thematic approach</a:t>
            </a:r>
          </a:p>
          <a:p>
            <a:r>
              <a:rPr lang="en-US" dirty="0" smtClean="0"/>
              <a:t>Chronological</a:t>
            </a:r>
          </a:p>
          <a:p>
            <a:pPr lvl="1"/>
            <a:r>
              <a:rPr lang="en-US" dirty="0"/>
              <a:t>group and discuss </a:t>
            </a:r>
            <a:r>
              <a:rPr lang="en-US" dirty="0" smtClean="0"/>
              <a:t>the </a:t>
            </a:r>
            <a:r>
              <a:rPr lang="en-US" dirty="0"/>
              <a:t>sources in order of their publication </a:t>
            </a:r>
            <a:r>
              <a:rPr lang="en-US" dirty="0" smtClean="0"/>
              <a:t>date</a:t>
            </a:r>
          </a:p>
          <a:p>
            <a:pPr lvl="2"/>
            <a:r>
              <a:rPr lang="en-US" dirty="0" smtClean="0"/>
              <a:t>from the earliest to the latest</a:t>
            </a:r>
          </a:p>
          <a:p>
            <a:pPr lvl="1"/>
            <a:r>
              <a:rPr lang="en-US" dirty="0" smtClean="0"/>
              <a:t>useful </a:t>
            </a:r>
            <a:r>
              <a:rPr lang="en-US" dirty="0"/>
              <a:t>for </a:t>
            </a:r>
            <a:r>
              <a:rPr lang="en-US" dirty="0" smtClean="0"/>
              <a:t>studies on </a:t>
            </a:r>
            <a:r>
              <a:rPr lang="en-US" dirty="0"/>
              <a:t>research </a:t>
            </a:r>
            <a:r>
              <a:rPr lang="en-US" dirty="0" smtClean="0"/>
              <a:t>methodology or historical studies, in </a:t>
            </a:r>
            <a:r>
              <a:rPr lang="en-US" dirty="0"/>
              <a:t>which you want to </a:t>
            </a:r>
            <a:r>
              <a:rPr lang="en-US" i="1" dirty="0"/>
              <a:t>emphasize how ideas have developed over </a:t>
            </a:r>
            <a:r>
              <a:rPr lang="en-US" i="1" dirty="0" smtClean="0"/>
              <a:t>time</a:t>
            </a:r>
          </a:p>
          <a:p>
            <a:pPr lvl="1"/>
            <a:r>
              <a:rPr lang="en-US" dirty="0" smtClean="0"/>
              <a:t>not recommended for </a:t>
            </a:r>
            <a:r>
              <a:rPr lang="en-US" u="sng" dirty="0" smtClean="0"/>
              <a:t>most</a:t>
            </a:r>
            <a:r>
              <a:rPr lang="en-US" dirty="0" smtClean="0"/>
              <a:t> cases, especially for dissertations or scientific papers</a:t>
            </a:r>
          </a:p>
          <a:p>
            <a:pPr lvl="1"/>
            <a:r>
              <a:rPr lang="en-US" dirty="0" smtClean="0"/>
              <a:t>though useful in some cases for popular science writing</a:t>
            </a:r>
            <a:endParaRPr lang="en-US" dirty="0"/>
          </a:p>
        </p:txBody>
      </p:sp>
    </p:spTree>
    <p:extLst>
      <p:ext uri="{BB962C8B-B14F-4D97-AF65-F5344CB8AC3E}">
        <p14:creationId xmlns:p14="http://schemas.microsoft.com/office/powerpoint/2010/main" val="219479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Review of literature</a:t>
            </a:r>
          </a:p>
          <a:p>
            <a:pPr lvl="1"/>
            <a:r>
              <a:rPr lang="en-US" i="1" dirty="0" smtClean="0"/>
              <a:t>What's </a:t>
            </a:r>
            <a:r>
              <a:rPr lang="en-US" i="1" dirty="0"/>
              <a:t>going </a:t>
            </a:r>
            <a:r>
              <a:rPr lang="en-US" i="1" dirty="0" smtClean="0"/>
              <a:t>on?</a:t>
            </a:r>
            <a:endParaRPr lang="en-US" i="1" dirty="0"/>
          </a:p>
          <a:p>
            <a:pPr lvl="1"/>
            <a:r>
              <a:rPr lang="en-US" dirty="0" smtClean="0"/>
              <a:t>analyze, discuss, interpret, and summarize past works and how they relate to your own work</a:t>
            </a:r>
          </a:p>
          <a:p>
            <a:r>
              <a:rPr lang="en-US" dirty="0" smtClean="0"/>
              <a:t>Review </a:t>
            </a:r>
            <a:r>
              <a:rPr lang="en-US" dirty="0" smtClean="0"/>
              <a:t>must be objective, free of bias</a:t>
            </a:r>
          </a:p>
          <a:p>
            <a:pPr lvl="1"/>
            <a:r>
              <a:rPr lang="en-US" dirty="0" smtClean="0"/>
              <a:t>do not take “sides”, </a:t>
            </a:r>
            <a:r>
              <a:rPr lang="en-US" i="1" dirty="0" smtClean="0"/>
              <a:t>e.g.</a:t>
            </a:r>
            <a:r>
              <a:rPr lang="en-US" dirty="0" smtClean="0"/>
              <a:t>, choosing to highlight only favorable results but burying unfavorable </a:t>
            </a:r>
            <a:r>
              <a:rPr lang="en-US" dirty="0" smtClean="0"/>
              <a:t>ones</a:t>
            </a:r>
          </a:p>
        </p:txBody>
      </p:sp>
    </p:spTree>
    <p:extLst>
      <p:ext uri="{BB962C8B-B14F-4D97-AF65-F5344CB8AC3E}">
        <p14:creationId xmlns:p14="http://schemas.microsoft.com/office/powerpoint/2010/main" val="26018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na.ssl-images-amazon.com/images/I/51U-3IiTAML._SX32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36" y="642161"/>
            <a:ext cx="3154106" cy="48131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51i2mSkvUlL._SX32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625" y="624828"/>
            <a:ext cx="3144462" cy="4813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0222" y="5553941"/>
            <a:ext cx="7083991" cy="400110"/>
          </a:xfrm>
          <a:prstGeom prst="rect">
            <a:avLst/>
          </a:prstGeom>
          <a:noFill/>
        </p:spPr>
        <p:txBody>
          <a:bodyPr wrap="none" rtlCol="0">
            <a:spAutoFit/>
          </a:bodyPr>
          <a:lstStyle/>
          <a:p>
            <a:r>
              <a:rPr lang="en-US" sz="2000" dirty="0"/>
              <a:t>Popular science books: chronological writing approach</a:t>
            </a:r>
            <a:endParaRPr lang="en-US" sz="2000" dirty="0"/>
          </a:p>
        </p:txBody>
      </p:sp>
    </p:spTree>
    <p:extLst>
      <p:ext uri="{BB962C8B-B14F-4D97-AF65-F5344CB8AC3E}">
        <p14:creationId xmlns:p14="http://schemas.microsoft.com/office/powerpoint/2010/main" val="418624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Thematic approach</a:t>
            </a:r>
          </a:p>
          <a:p>
            <a:pPr lvl="1"/>
            <a:r>
              <a:rPr lang="en-US" dirty="0" smtClean="0"/>
              <a:t>recommended but the hardest to write</a:t>
            </a:r>
          </a:p>
          <a:p>
            <a:pPr lvl="1"/>
            <a:r>
              <a:rPr lang="en-US" dirty="0" smtClean="0"/>
              <a:t>group </a:t>
            </a:r>
            <a:r>
              <a:rPr lang="en-US" dirty="0"/>
              <a:t>and discuss your sources in terms of </a:t>
            </a:r>
            <a:r>
              <a:rPr lang="en-US" dirty="0" smtClean="0"/>
              <a:t>overall themes or trends</a:t>
            </a:r>
          </a:p>
          <a:p>
            <a:pPr lvl="1"/>
            <a:r>
              <a:rPr lang="en-US" dirty="0" smtClean="0"/>
              <a:t>determine the overall trends or themes from all the materials you read</a:t>
            </a:r>
          </a:p>
          <a:p>
            <a:pPr lvl="1"/>
            <a:r>
              <a:rPr lang="en-US" dirty="0" smtClean="0"/>
              <a:t>not a list of </a:t>
            </a:r>
            <a:r>
              <a:rPr lang="en-US" i="1" dirty="0" smtClean="0"/>
              <a:t>who-said-what-and-when</a:t>
            </a:r>
          </a:p>
          <a:p>
            <a:pPr lvl="2"/>
            <a:r>
              <a:rPr lang="en-US" dirty="0" smtClean="0"/>
              <a:t>can be very boring to read and hard to follow because you do not show how and where the various studies fit or are related to one another</a:t>
            </a:r>
            <a:endParaRPr lang="en-US" dirty="0"/>
          </a:p>
          <a:p>
            <a:pPr lvl="1"/>
            <a:endParaRPr lang="en-US" dirty="0"/>
          </a:p>
        </p:txBody>
      </p:sp>
    </p:spTree>
    <p:extLst>
      <p:ext uri="{BB962C8B-B14F-4D97-AF65-F5344CB8AC3E}">
        <p14:creationId xmlns:p14="http://schemas.microsoft.com/office/powerpoint/2010/main" val="264230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A very simple (and trivial) example of </a:t>
            </a:r>
            <a:r>
              <a:rPr lang="en-US" i="1" dirty="0" smtClean="0"/>
              <a:t>who-said-what-and-when</a:t>
            </a:r>
            <a:r>
              <a:rPr lang="en-US" dirty="0" smtClean="0"/>
              <a:t>:</a:t>
            </a:r>
          </a:p>
          <a:p>
            <a:pPr marL="411480" lvl="2" indent="0">
              <a:buNone/>
            </a:pPr>
            <a:r>
              <a:rPr lang="en-US" i="1" dirty="0" smtClean="0"/>
              <a:t>“Teh (2016) found that N was an important plant nutrient. Jamal et al. (2014) in their work in Iran reported that use of P increased their crop yield. Furthermore, Ali and Tan (2000) remarked K was also an essential plant nutrient.”</a:t>
            </a:r>
          </a:p>
          <a:p>
            <a:r>
              <a:rPr lang="en-US" dirty="0" smtClean="0"/>
              <a:t>Better to write simply as:</a:t>
            </a:r>
          </a:p>
          <a:p>
            <a:pPr marL="411480" lvl="2" indent="0">
              <a:buNone/>
            </a:pPr>
            <a:r>
              <a:rPr lang="en-US" i="1" dirty="0" smtClean="0"/>
              <a:t>“N, P, and K were found to be essential nutrients for crops (Teh, 2016; Jamal et al., 2015; Ali and Tan, 2000).”</a:t>
            </a:r>
            <a:endParaRPr lang="en-US" i="1" dirty="0"/>
          </a:p>
        </p:txBody>
      </p:sp>
    </p:spTree>
    <p:extLst>
      <p:ext uri="{BB962C8B-B14F-4D97-AF65-F5344CB8AC3E}">
        <p14:creationId xmlns:p14="http://schemas.microsoft.com/office/powerpoint/2010/main" val="1277250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smtClean="0"/>
              <a:t>Tell </a:t>
            </a:r>
            <a:r>
              <a:rPr lang="en-US" dirty="0"/>
              <a:t>the </a:t>
            </a:r>
            <a:r>
              <a:rPr lang="en-US" i="1" dirty="0"/>
              <a:t>story</a:t>
            </a:r>
            <a:r>
              <a:rPr lang="en-US" dirty="0"/>
              <a:t>, make your </a:t>
            </a:r>
            <a:r>
              <a:rPr lang="en-US" dirty="0" smtClean="0"/>
              <a:t>case</a:t>
            </a:r>
          </a:p>
          <a:p>
            <a:pPr lvl="1"/>
            <a:r>
              <a:rPr lang="en-US" dirty="0" smtClean="0"/>
              <a:t>Decide what is your </a:t>
            </a:r>
            <a:r>
              <a:rPr lang="en-US" i="1" dirty="0" smtClean="0"/>
              <a:t>story</a:t>
            </a:r>
            <a:r>
              <a:rPr lang="en-US" dirty="0" smtClean="0"/>
              <a:t> – and focus all your writing to tell that </a:t>
            </a:r>
            <a:r>
              <a:rPr lang="en-US" i="1" dirty="0" smtClean="0"/>
              <a:t>story</a:t>
            </a:r>
            <a:endParaRPr lang="en-US" dirty="0"/>
          </a:p>
          <a:p>
            <a:r>
              <a:rPr lang="en-US" dirty="0" smtClean="0"/>
              <a:t>Use </a:t>
            </a:r>
            <a:r>
              <a:rPr lang="en-US" dirty="0"/>
              <a:t>your own </a:t>
            </a:r>
            <a:r>
              <a:rPr lang="en-US" dirty="0" smtClean="0"/>
              <a:t>words</a:t>
            </a:r>
          </a:p>
          <a:p>
            <a:pPr lvl="1"/>
            <a:r>
              <a:rPr lang="en-US" dirty="0" smtClean="0"/>
              <a:t>Have only one “voice” in your writing</a:t>
            </a:r>
          </a:p>
          <a:p>
            <a:pPr lvl="1"/>
            <a:r>
              <a:rPr lang="en-US" dirty="0" smtClean="0"/>
              <a:t>Many “voices” when we copy-and-paste</a:t>
            </a:r>
          </a:p>
          <a:p>
            <a:pPr lvl="1"/>
            <a:r>
              <a:rPr lang="en-US" dirty="0" smtClean="0"/>
              <a:t>Or no “voice” when your writing is dull</a:t>
            </a:r>
            <a:endParaRPr lang="en-US" dirty="0"/>
          </a:p>
          <a:p>
            <a:r>
              <a:rPr lang="en-US" dirty="0" smtClean="0"/>
              <a:t>Talk </a:t>
            </a:r>
            <a:r>
              <a:rPr lang="en-US" dirty="0"/>
              <a:t>to your audience</a:t>
            </a:r>
          </a:p>
          <a:p>
            <a:r>
              <a:rPr lang="en-US" dirty="0" smtClean="0"/>
              <a:t>Make </a:t>
            </a:r>
            <a:r>
              <a:rPr lang="en-US" dirty="0"/>
              <a:t>connections for your </a:t>
            </a:r>
            <a:r>
              <a:rPr lang="en-US" dirty="0" smtClean="0"/>
              <a:t>readers</a:t>
            </a:r>
          </a:p>
          <a:p>
            <a:pPr lvl="1"/>
            <a:r>
              <a:rPr lang="en-US" dirty="0" smtClean="0"/>
              <a:t>Do not make your readers infer what you are trying to tell them</a:t>
            </a:r>
            <a:endParaRPr lang="en-US" dirty="0"/>
          </a:p>
        </p:txBody>
      </p:sp>
    </p:spTree>
    <p:extLst>
      <p:ext uri="{BB962C8B-B14F-4D97-AF65-F5344CB8AC3E}">
        <p14:creationId xmlns:p14="http://schemas.microsoft.com/office/powerpoint/2010/main" val="36907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Cite accurately</a:t>
            </a:r>
          </a:p>
          <a:p>
            <a:pPr lvl="1"/>
            <a:r>
              <a:rPr lang="en-US" dirty="0" smtClean="0"/>
              <a:t>Do not plagiarize – whether by intention or accident</a:t>
            </a:r>
          </a:p>
          <a:p>
            <a:pPr lvl="1"/>
            <a:r>
              <a:rPr lang="en-US" dirty="0" smtClean="0"/>
              <a:t>Do not assume web sources are public domain</a:t>
            </a:r>
          </a:p>
          <a:p>
            <a:pPr lvl="2"/>
            <a:r>
              <a:rPr lang="en-US" dirty="0" smtClean="0"/>
              <a:t>seek permission to use, even if to modify</a:t>
            </a:r>
          </a:p>
          <a:p>
            <a:pPr lvl="2"/>
            <a:r>
              <a:rPr lang="en-US" dirty="0" smtClean="0"/>
              <a:t>check copyrights and royalties</a:t>
            </a:r>
          </a:p>
          <a:p>
            <a:pPr lvl="1"/>
            <a:r>
              <a:rPr lang="en-US" dirty="0" smtClean="0"/>
              <a:t>Follow the citation format</a:t>
            </a:r>
          </a:p>
          <a:p>
            <a:pPr lvl="2"/>
            <a:r>
              <a:rPr lang="en-US" dirty="0"/>
              <a:t>APA (American Psychological Association) style </a:t>
            </a:r>
          </a:p>
        </p:txBody>
      </p:sp>
    </p:spTree>
    <p:extLst>
      <p:ext uri="{BB962C8B-B14F-4D97-AF65-F5344CB8AC3E}">
        <p14:creationId xmlns:p14="http://schemas.microsoft.com/office/powerpoint/2010/main" val="1289146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problem?</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“In </a:t>
            </a:r>
            <a:r>
              <a:rPr lang="en-US" i="1" dirty="0"/>
              <a:t>general, rice is known to be a staple food in Taiwan. The Taiwan Council of Agriculture states that there were originally no indigenous species of rice from Taiwan. Rice cultivation and technology was brought into Taiwan before the Qing Era. Shortly after, the Indica rice became the most productive and efficiently-grown rice grain, especially because of the ample construction of water reservoirs near rice fields during the Japanese colonial period</a:t>
            </a:r>
            <a:r>
              <a:rPr lang="en-US" i="1" dirty="0" smtClean="0"/>
              <a:t>.”</a:t>
            </a:r>
            <a:endParaRPr lang="en-US" i="1" dirty="0"/>
          </a:p>
          <a:p>
            <a:endParaRPr lang="en-US" dirty="0"/>
          </a:p>
        </p:txBody>
      </p:sp>
    </p:spTree>
    <p:extLst>
      <p:ext uri="{BB962C8B-B14F-4D97-AF65-F5344CB8AC3E}">
        <p14:creationId xmlns:p14="http://schemas.microsoft.com/office/powerpoint/2010/main" val="56770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mistakes</a:t>
            </a:r>
            <a:endParaRPr lang="en-US" dirty="0"/>
          </a:p>
        </p:txBody>
      </p:sp>
      <p:sp>
        <p:nvSpPr>
          <p:cNvPr id="3" name="Content Placeholder 2"/>
          <p:cNvSpPr>
            <a:spLocks noGrp="1"/>
          </p:cNvSpPr>
          <p:nvPr>
            <p:ph idx="1"/>
          </p:nvPr>
        </p:nvSpPr>
        <p:spPr/>
        <p:txBody>
          <a:bodyPr>
            <a:normAutofit fontScale="92500"/>
          </a:bodyPr>
          <a:lstStyle/>
          <a:p>
            <a:pPr marL="342900" indent="-342900">
              <a:buFont typeface="+mj-lt"/>
              <a:buAutoNum type="arabicPeriod"/>
            </a:pPr>
            <a:r>
              <a:rPr lang="en-US" dirty="0"/>
              <a:t>does not clearly relate the findings of </a:t>
            </a:r>
            <a:r>
              <a:rPr lang="en-US" dirty="0" smtClean="0"/>
              <a:t>the literature </a:t>
            </a:r>
            <a:r>
              <a:rPr lang="en-US" dirty="0"/>
              <a:t>review to the researcher’s own study;</a:t>
            </a:r>
          </a:p>
          <a:p>
            <a:pPr marL="342900" indent="-342900">
              <a:buFont typeface="+mj-lt"/>
              <a:buAutoNum type="arabicPeriod"/>
            </a:pPr>
            <a:r>
              <a:rPr lang="en-US" dirty="0" smtClean="0"/>
              <a:t>does </a:t>
            </a:r>
            <a:r>
              <a:rPr lang="en-US" dirty="0"/>
              <a:t>not take sufficient time to </a:t>
            </a:r>
            <a:r>
              <a:rPr lang="en-US" dirty="0" smtClean="0"/>
              <a:t>identify or find </a:t>
            </a:r>
            <a:r>
              <a:rPr lang="en-US" dirty="0"/>
              <a:t>the best sources </a:t>
            </a:r>
            <a:r>
              <a:rPr lang="en-US" dirty="0" smtClean="0"/>
              <a:t>to use;</a:t>
            </a:r>
            <a:endParaRPr lang="en-US" dirty="0"/>
          </a:p>
          <a:p>
            <a:pPr marL="342900" indent="-342900">
              <a:buFont typeface="+mj-lt"/>
              <a:buAutoNum type="arabicPeriod"/>
            </a:pPr>
            <a:r>
              <a:rPr lang="en-US" dirty="0" smtClean="0"/>
              <a:t>relies </a:t>
            </a:r>
            <a:r>
              <a:rPr lang="en-US" dirty="0"/>
              <a:t>on secondary sources rather than </a:t>
            </a:r>
            <a:r>
              <a:rPr lang="en-US" dirty="0" smtClean="0"/>
              <a:t>on primary sources;</a:t>
            </a:r>
            <a:endParaRPr lang="en-US" dirty="0"/>
          </a:p>
          <a:p>
            <a:pPr marL="342900" indent="-342900">
              <a:buFont typeface="+mj-lt"/>
              <a:buAutoNum type="arabicPeriod"/>
            </a:pPr>
            <a:r>
              <a:rPr lang="en-US" dirty="0" smtClean="0"/>
              <a:t>uncritically </a:t>
            </a:r>
            <a:r>
              <a:rPr lang="en-US" dirty="0"/>
              <a:t>accepts another researcher’s </a:t>
            </a:r>
            <a:r>
              <a:rPr lang="en-US" dirty="0" smtClean="0"/>
              <a:t>findings and </a:t>
            </a:r>
            <a:r>
              <a:rPr lang="en-US" dirty="0"/>
              <a:t>interpretations as valid, rather </a:t>
            </a:r>
            <a:r>
              <a:rPr lang="en-US" dirty="0" smtClean="0"/>
              <a:t>than examining </a:t>
            </a:r>
            <a:r>
              <a:rPr lang="en-US" dirty="0"/>
              <a:t>critically all aspects of the </a:t>
            </a:r>
            <a:r>
              <a:rPr lang="en-US" dirty="0" smtClean="0"/>
              <a:t>research design </a:t>
            </a:r>
            <a:r>
              <a:rPr lang="en-US" dirty="0"/>
              <a:t>and analysis</a:t>
            </a:r>
            <a:r>
              <a:rPr lang="en-US" dirty="0" smtClean="0"/>
              <a:t>;</a:t>
            </a:r>
          </a:p>
          <a:p>
            <a:pPr marL="342900" indent="-342900">
              <a:buFont typeface="+mj-lt"/>
              <a:buAutoNum type="arabicPeriod"/>
            </a:pPr>
            <a:r>
              <a:rPr lang="en-US" dirty="0"/>
              <a:t>does not consider contrary findings and alternative interpretations in synthesizing quantitative literature</a:t>
            </a:r>
          </a:p>
          <a:p>
            <a:pPr marL="342900" indent="-342900">
              <a:buFont typeface="+mj-lt"/>
              <a:buAutoNum type="arabicPeriod"/>
            </a:pPr>
            <a:endParaRPr lang="en-US" dirty="0"/>
          </a:p>
        </p:txBody>
      </p:sp>
    </p:spTree>
    <p:extLst>
      <p:ext uri="{BB962C8B-B14F-4D97-AF65-F5344CB8AC3E}">
        <p14:creationId xmlns:p14="http://schemas.microsoft.com/office/powerpoint/2010/main" val="285207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342900" indent="-342900">
              <a:buFont typeface="+mj-lt"/>
              <a:buAutoNum type="arabicPeriod" startAt="6"/>
            </a:pPr>
            <a:r>
              <a:rPr lang="en-US" dirty="0" smtClean="0"/>
              <a:t>writing </a:t>
            </a:r>
            <a:r>
              <a:rPr lang="en-US" dirty="0"/>
              <a:t>a narrowly-focused literature review</a:t>
            </a:r>
          </a:p>
          <a:p>
            <a:pPr marL="342900" indent="-342900">
              <a:buFont typeface="+mj-lt"/>
              <a:buAutoNum type="arabicPeriod" startAt="6"/>
            </a:pPr>
            <a:r>
              <a:rPr lang="en-US" dirty="0" smtClean="0"/>
              <a:t>textbook or annotated bibliography</a:t>
            </a:r>
            <a:r>
              <a:rPr lang="en-US" dirty="0"/>
              <a:t> </a:t>
            </a:r>
            <a:r>
              <a:rPr lang="en-US" dirty="0" smtClean="0"/>
              <a:t>writing</a:t>
            </a:r>
            <a:endParaRPr lang="en-US" dirty="0" smtClean="0"/>
          </a:p>
          <a:p>
            <a:pPr marL="342900" indent="-342900">
              <a:buFont typeface="+mj-lt"/>
              <a:buAutoNum type="arabicPeriod" startAt="6"/>
            </a:pPr>
            <a:r>
              <a:rPr lang="en-US" dirty="0" smtClean="0"/>
              <a:t>irrelevant </a:t>
            </a:r>
            <a:r>
              <a:rPr lang="en-US" dirty="0"/>
              <a:t>content</a:t>
            </a:r>
          </a:p>
          <a:p>
            <a:pPr marL="342900" indent="-342900">
              <a:buFont typeface="+mj-lt"/>
              <a:buAutoNum type="arabicPeriod" startAt="6"/>
            </a:pPr>
            <a:r>
              <a:rPr lang="en-US" dirty="0"/>
              <a:t>bad organization and structure</a:t>
            </a:r>
          </a:p>
          <a:p>
            <a:pPr marL="342900" indent="-342900">
              <a:buFont typeface="+mj-lt"/>
              <a:buAutoNum type="arabicPeriod" startAt="6"/>
            </a:pPr>
            <a:r>
              <a:rPr lang="en-US" dirty="0" smtClean="0"/>
              <a:t>repetitive </a:t>
            </a:r>
            <a:r>
              <a:rPr lang="en-US" dirty="0" smtClean="0"/>
              <a:t>facts</a:t>
            </a:r>
          </a:p>
          <a:p>
            <a:pPr marL="342900" indent="-342900">
              <a:buFont typeface="+mj-lt"/>
              <a:buAutoNum type="arabicPeriod" startAt="6"/>
            </a:pPr>
            <a:r>
              <a:rPr lang="en-US" dirty="0" smtClean="0"/>
              <a:t>dull, very </a:t>
            </a:r>
            <a:r>
              <a:rPr lang="en-US" dirty="0" smtClean="0"/>
              <a:t>tedious </a:t>
            </a:r>
            <a:r>
              <a:rPr lang="en-US" dirty="0" smtClean="0"/>
              <a:t>writing</a:t>
            </a:r>
          </a:p>
          <a:p>
            <a:pPr marL="342900" indent="-342900">
              <a:buFont typeface="+mj-lt"/>
              <a:buAutoNum type="arabicPeriod" startAt="6"/>
            </a:pPr>
            <a:r>
              <a:rPr lang="en-US" dirty="0" smtClean="0"/>
              <a:t>relying </a:t>
            </a:r>
            <a:r>
              <a:rPr lang="en-US" dirty="0"/>
              <a:t>on direct quotations</a:t>
            </a:r>
            <a:endParaRPr lang="en-US" dirty="0" smtClean="0"/>
          </a:p>
          <a:p>
            <a:pPr marL="342900" indent="-342900">
              <a:buFont typeface="+mj-lt"/>
              <a:buAutoNum type="arabicPeriod" startAt="6"/>
            </a:pPr>
            <a:r>
              <a:rPr lang="en-US" dirty="0" smtClean="0"/>
              <a:t>poor </a:t>
            </a:r>
            <a:r>
              <a:rPr lang="en-US" dirty="0" smtClean="0"/>
              <a:t>language </a:t>
            </a:r>
            <a:r>
              <a:rPr lang="en-US" dirty="0" smtClean="0"/>
              <a:t>command</a:t>
            </a:r>
            <a:endParaRPr lang="en-US" dirty="0"/>
          </a:p>
        </p:txBody>
      </p:sp>
    </p:spTree>
    <p:extLst>
      <p:ext uri="{BB962C8B-B14F-4D97-AF65-F5344CB8AC3E}">
        <p14:creationId xmlns:p14="http://schemas.microsoft.com/office/powerpoint/2010/main" val="3497465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5384" y="792720"/>
            <a:ext cx="8299112" cy="5283884"/>
          </a:xfrm>
          <a:prstGeom prst="rect">
            <a:avLst/>
          </a:prstGeom>
        </p:spPr>
      </p:pic>
    </p:spTree>
    <p:extLst>
      <p:ext uri="{BB962C8B-B14F-4D97-AF65-F5344CB8AC3E}">
        <p14:creationId xmlns:p14="http://schemas.microsoft.com/office/powerpoint/2010/main" val="696379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350" y="1064030"/>
            <a:ext cx="8471302" cy="4729942"/>
          </a:xfrm>
          <a:prstGeom prst="rect">
            <a:avLst/>
          </a:prstGeom>
        </p:spPr>
      </p:pic>
    </p:spTree>
    <p:extLst>
      <p:ext uri="{BB962C8B-B14F-4D97-AF65-F5344CB8AC3E}">
        <p14:creationId xmlns:p14="http://schemas.microsoft.com/office/powerpoint/2010/main" val="332402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smtClean="0"/>
              <a:t>Educational Resources </a:t>
            </a:r>
            <a:r>
              <a:rPr lang="en-US" dirty="0"/>
              <a:t>Information Center (</a:t>
            </a:r>
            <a:r>
              <a:rPr lang="en-US" dirty="0" smtClean="0"/>
              <a:t>1982) </a:t>
            </a:r>
            <a:r>
              <a:rPr lang="en-US" dirty="0"/>
              <a:t>defines </a:t>
            </a:r>
            <a:r>
              <a:rPr lang="en-US" dirty="0" smtClean="0"/>
              <a:t>a literature </a:t>
            </a:r>
            <a:r>
              <a:rPr lang="en-US" dirty="0"/>
              <a:t>review as </a:t>
            </a:r>
            <a:r>
              <a:rPr lang="en-US" dirty="0" smtClean="0"/>
              <a:t>an</a:t>
            </a:r>
          </a:p>
          <a:p>
            <a:pPr marL="411480" lvl="2" indent="0">
              <a:buNone/>
            </a:pPr>
            <a:r>
              <a:rPr lang="en-US" i="1" dirty="0" smtClean="0"/>
              <a:t>“information </a:t>
            </a:r>
            <a:r>
              <a:rPr lang="en-US" i="1" u="sng" dirty="0"/>
              <a:t>analysis</a:t>
            </a:r>
            <a:r>
              <a:rPr lang="en-US" i="1" dirty="0"/>
              <a:t> </a:t>
            </a:r>
            <a:r>
              <a:rPr lang="en-US" i="1" dirty="0" smtClean="0"/>
              <a:t>and </a:t>
            </a:r>
            <a:r>
              <a:rPr lang="en-US" i="1" u="sng" dirty="0" smtClean="0"/>
              <a:t>synthesis</a:t>
            </a:r>
            <a:r>
              <a:rPr lang="en-US" i="1" dirty="0"/>
              <a:t>, focusing on findings and </a:t>
            </a:r>
            <a:r>
              <a:rPr lang="en-US" i="1" u="sng" dirty="0"/>
              <a:t>not simply </a:t>
            </a:r>
            <a:r>
              <a:rPr lang="en-US" i="1" u="sng" dirty="0" smtClean="0"/>
              <a:t>bibliographic citations</a:t>
            </a:r>
            <a:r>
              <a:rPr lang="en-US" i="1" dirty="0"/>
              <a:t>, </a:t>
            </a:r>
            <a:r>
              <a:rPr lang="en-US" i="1" u="sng" dirty="0"/>
              <a:t>summarizing</a:t>
            </a:r>
            <a:r>
              <a:rPr lang="en-US" i="1" dirty="0"/>
              <a:t> the substance of the </a:t>
            </a:r>
            <a:r>
              <a:rPr lang="en-US" i="1" dirty="0" smtClean="0"/>
              <a:t>literature and </a:t>
            </a:r>
            <a:r>
              <a:rPr lang="en-US" i="1" u="sng" dirty="0"/>
              <a:t>drawing conclusions</a:t>
            </a:r>
            <a:r>
              <a:rPr lang="en-US" i="1" dirty="0"/>
              <a:t> from </a:t>
            </a:r>
            <a:r>
              <a:rPr lang="en-US" i="1" dirty="0" smtClean="0"/>
              <a:t>it.”</a:t>
            </a:r>
          </a:p>
          <a:p>
            <a:r>
              <a:rPr lang="en-US" dirty="0" smtClean="0"/>
              <a:t>Literature review helps to establish </a:t>
            </a:r>
            <a:r>
              <a:rPr lang="en-US" dirty="0"/>
              <a:t>a justifiable need for an outcome </a:t>
            </a:r>
            <a:r>
              <a:rPr lang="en-US" dirty="0" smtClean="0"/>
              <a:t>study</a:t>
            </a:r>
            <a:endParaRPr lang="en-US" dirty="0"/>
          </a:p>
        </p:txBody>
      </p:sp>
    </p:spTree>
    <p:extLst>
      <p:ext uri="{BB962C8B-B14F-4D97-AF65-F5344CB8AC3E}">
        <p14:creationId xmlns:p14="http://schemas.microsoft.com/office/powerpoint/2010/main" val="509283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Tools</a:t>
            </a:r>
            <a:endParaRPr lang="en-US" dirty="0"/>
          </a:p>
        </p:txBody>
      </p:sp>
      <p:sp>
        <p:nvSpPr>
          <p:cNvPr id="3" name="Content Placeholder 2"/>
          <p:cNvSpPr>
            <a:spLocks noGrp="1"/>
          </p:cNvSpPr>
          <p:nvPr>
            <p:ph idx="1"/>
          </p:nvPr>
        </p:nvSpPr>
        <p:spPr/>
        <p:txBody>
          <a:bodyPr>
            <a:normAutofit lnSpcReduction="10000"/>
          </a:bodyPr>
          <a:lstStyle/>
          <a:p>
            <a:r>
              <a:rPr lang="en-US" dirty="0" smtClean="0"/>
              <a:t>Be organized by keeping track of your sources</a:t>
            </a:r>
          </a:p>
          <a:p>
            <a:pPr lvl="1"/>
            <a:r>
              <a:rPr lang="en-US" dirty="0" smtClean="0"/>
              <a:t>hardcopies have a filing system</a:t>
            </a:r>
          </a:p>
          <a:p>
            <a:r>
              <a:rPr lang="en-US" dirty="0" smtClean="0"/>
              <a:t>Store softcopies in your computer using some sort of organization</a:t>
            </a:r>
          </a:p>
          <a:p>
            <a:pPr lvl="1"/>
            <a:r>
              <a:rPr lang="en-US" dirty="0" smtClean="0"/>
              <a:t>like folders named after topics/themes/dates</a:t>
            </a:r>
          </a:p>
          <a:p>
            <a:r>
              <a:rPr lang="en-US" dirty="0"/>
              <a:t>Use software tools like Endnote, Refworks, Mendeley (free), etc</a:t>
            </a:r>
            <a:r>
              <a:rPr lang="en-US" dirty="0" smtClean="0"/>
              <a:t>.</a:t>
            </a:r>
          </a:p>
          <a:p>
            <a:pPr lvl="1"/>
            <a:r>
              <a:rPr lang="en-US" dirty="0" smtClean="0"/>
              <a:t>many websites now can export citations to you (saves you typing)</a:t>
            </a:r>
          </a:p>
          <a:p>
            <a:r>
              <a:rPr lang="en-US" dirty="0" smtClean="0"/>
              <a:t>Lastly, …</a:t>
            </a:r>
          </a:p>
          <a:p>
            <a:pPr lvl="1"/>
            <a:r>
              <a:rPr lang="en-US" b="1" u="sng" dirty="0" smtClean="0"/>
              <a:t>START READING EARLY</a:t>
            </a:r>
            <a:r>
              <a:rPr lang="en-US" dirty="0" smtClean="0"/>
              <a:t>, not only when it is time to write your dissertation</a:t>
            </a:r>
            <a:endParaRPr lang="en-US" dirty="0"/>
          </a:p>
          <a:p>
            <a:endParaRPr lang="en-US" dirty="0"/>
          </a:p>
        </p:txBody>
      </p:sp>
    </p:spTree>
    <p:extLst>
      <p:ext uri="{BB962C8B-B14F-4D97-AF65-F5344CB8AC3E}">
        <p14:creationId xmlns:p14="http://schemas.microsoft.com/office/powerpoint/2010/main" val="324046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342900" indent="-342900">
              <a:buFont typeface="+mj-lt"/>
              <a:buAutoNum type="arabicPeriod"/>
            </a:pPr>
            <a:r>
              <a:rPr lang="en-US" sz="1800" dirty="0"/>
              <a:t>American Education Research Association. </a:t>
            </a:r>
            <a:r>
              <a:rPr lang="en-US" sz="1800" dirty="0"/>
              <a:t>2006. Standards for </a:t>
            </a:r>
            <a:r>
              <a:rPr lang="en-US" sz="1800" dirty="0"/>
              <a:t>reporting on empirical social science research </a:t>
            </a:r>
            <a:r>
              <a:rPr lang="en-US" sz="1800" dirty="0"/>
              <a:t>in AERA </a:t>
            </a:r>
            <a:r>
              <a:rPr lang="en-US" sz="1800" dirty="0"/>
              <a:t>publications. Educational Researcher, 35(6), 33-40.</a:t>
            </a:r>
          </a:p>
          <a:p>
            <a:pPr marL="342900" indent="-342900">
              <a:buFont typeface="+mj-lt"/>
              <a:buAutoNum type="arabicPeriod"/>
            </a:pPr>
            <a:r>
              <a:rPr lang="en-US" sz="1800" dirty="0"/>
              <a:t>Educational </a:t>
            </a:r>
            <a:r>
              <a:rPr lang="en-US" sz="1800" dirty="0"/>
              <a:t>Resources Information Center. 1982. ERIC processing manual (Section 5: Cataloging). Washington, DC.</a:t>
            </a:r>
          </a:p>
          <a:p>
            <a:pPr marL="342900" indent="-342900">
              <a:buFont typeface="+mj-lt"/>
              <a:buAutoNum type="arabicPeriod"/>
            </a:pPr>
            <a:r>
              <a:rPr lang="en-US" sz="1800" dirty="0"/>
              <a:t>Hart, C. 1998. Doing a literature review: Releasing the social science research imagination. London: Sage.</a:t>
            </a:r>
          </a:p>
          <a:p>
            <a:pPr marL="342900" indent="-342900">
              <a:buFont typeface="+mj-lt"/>
              <a:buAutoNum type="arabicPeriod"/>
            </a:pPr>
            <a:r>
              <a:rPr lang="en-US" sz="1800" dirty="0"/>
              <a:t>Randolph, J. 2009. A Guide to Writing the Dissertation Literature Review. Practical Assessment, Research &amp; Evaluation, 14(13): 1-13.</a:t>
            </a:r>
          </a:p>
          <a:p>
            <a:pPr marL="342900" indent="-342900">
              <a:buFont typeface="+mj-lt"/>
              <a:buAutoNum type="arabicPeriod"/>
            </a:pPr>
            <a:r>
              <a:rPr lang="en-US" sz="1800" dirty="0"/>
              <a:t>Write </a:t>
            </a:r>
            <a:r>
              <a:rPr lang="en-US" sz="1800" dirty="0"/>
              <a:t>a Literature </a:t>
            </a:r>
            <a:r>
              <a:rPr lang="en-US" sz="1800" dirty="0"/>
              <a:t>Review by Uni. of California Santa Cruz (https</a:t>
            </a:r>
            <a:r>
              <a:rPr lang="en-US" sz="1800" dirty="0"/>
              <a:t>://</a:t>
            </a:r>
            <a:r>
              <a:rPr lang="en-US" sz="1800" dirty="0"/>
              <a:t>guides.library.ucsc.edu/write-a-literature-review)</a:t>
            </a:r>
          </a:p>
          <a:p>
            <a:pPr marL="342900" indent="-342900">
              <a:buFont typeface="+mj-lt"/>
              <a:buAutoNum type="arabicPeriod"/>
            </a:pPr>
            <a:r>
              <a:rPr lang="en-US" sz="1800" dirty="0"/>
              <a:t>Avoiding Common Errors in your Literature Review; October 29, 2016 by Dissertation Genius (https://dissertationgenius.com/avoiding-common-errors-literature-review/)</a:t>
            </a:r>
          </a:p>
          <a:p>
            <a:pPr marL="342900" indent="-342900">
              <a:buFont typeface="+mj-lt"/>
              <a:buAutoNum type="arabicPeriod"/>
            </a:pPr>
            <a:endParaRPr lang="en-US" sz="1800" dirty="0"/>
          </a:p>
          <a:p>
            <a:pPr marL="342900" indent="-342900">
              <a:buFont typeface="+mj-lt"/>
              <a:buAutoNum type="arabicPeriod"/>
            </a:pPr>
            <a:endParaRPr lang="en-US" sz="1800" dirty="0"/>
          </a:p>
          <a:p>
            <a:pPr marL="342900" indent="-342900">
              <a:buFont typeface="+mj-lt"/>
              <a:buAutoNum type="arabicPeriod"/>
            </a:pPr>
            <a:endParaRPr lang="en-US" sz="1800" dirty="0"/>
          </a:p>
          <a:p>
            <a:pPr marL="342900" indent="-342900">
              <a:buFont typeface="+mj-lt"/>
              <a:buAutoNum type="arabicPeriod"/>
            </a:pPr>
            <a:endParaRPr lang="en-US" sz="1800" dirty="0"/>
          </a:p>
        </p:txBody>
      </p:sp>
    </p:spTree>
    <p:extLst>
      <p:ext uri="{BB962C8B-B14F-4D97-AF65-F5344CB8AC3E}">
        <p14:creationId xmlns:p14="http://schemas.microsoft.com/office/powerpoint/2010/main" val="363529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No review is perfect, complete, or all-encompassing</a:t>
            </a:r>
          </a:p>
          <a:p>
            <a:r>
              <a:rPr lang="en-US" dirty="0" smtClean="0"/>
              <a:t>Every </a:t>
            </a:r>
            <a:r>
              <a:rPr lang="en-US" dirty="0"/>
              <a:t>review has a “story” to tell and will be written to present that “story” to a targeted audience</a:t>
            </a:r>
          </a:p>
          <a:p>
            <a:pPr lvl="1"/>
            <a:r>
              <a:rPr lang="en-US" dirty="0"/>
              <a:t>but still must be supported by evidence and be unbiased</a:t>
            </a:r>
          </a:p>
          <a:p>
            <a:endParaRPr lang="en-US" dirty="0"/>
          </a:p>
        </p:txBody>
      </p:sp>
    </p:spTree>
    <p:extLst>
      <p:ext uri="{BB962C8B-B14F-4D97-AF65-F5344CB8AC3E}">
        <p14:creationId xmlns:p14="http://schemas.microsoft.com/office/powerpoint/2010/main" val="160113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Literature review is NOT …</a:t>
            </a:r>
            <a:endParaRPr lang="en-US" dirty="0"/>
          </a:p>
        </p:txBody>
      </p:sp>
      <p:sp>
        <p:nvSpPr>
          <p:cNvPr id="3" name="Content Placeholder 2"/>
          <p:cNvSpPr>
            <a:spLocks noGrp="1"/>
          </p:cNvSpPr>
          <p:nvPr>
            <p:ph idx="1"/>
          </p:nvPr>
        </p:nvSpPr>
        <p:spPr/>
        <p:txBody>
          <a:bodyPr/>
          <a:lstStyle/>
          <a:p>
            <a:r>
              <a:rPr lang="en-US" dirty="0"/>
              <a:t>a textbook </a:t>
            </a:r>
          </a:p>
          <a:p>
            <a:pPr lvl="1"/>
            <a:r>
              <a:rPr lang="en-US" dirty="0"/>
              <a:t>where we aim to educate on well-known, established facts</a:t>
            </a:r>
          </a:p>
          <a:p>
            <a:pPr lvl="1"/>
            <a:r>
              <a:rPr lang="en-US" dirty="0"/>
              <a:t>a learning material teaching the basics/fundamentals</a:t>
            </a:r>
          </a:p>
          <a:p>
            <a:pPr lvl="1"/>
            <a:r>
              <a:rPr lang="en-US" dirty="0"/>
              <a:t>literature review assumes </a:t>
            </a:r>
            <a:r>
              <a:rPr lang="en-US" dirty="0" smtClean="0"/>
              <a:t>your readers </a:t>
            </a:r>
            <a:r>
              <a:rPr lang="en-US" dirty="0"/>
              <a:t>are already </a:t>
            </a:r>
            <a:r>
              <a:rPr lang="en-US" dirty="0" smtClean="0"/>
              <a:t>experts or are experienced in </a:t>
            </a:r>
            <a:r>
              <a:rPr lang="en-US" dirty="0"/>
              <a:t>your </a:t>
            </a:r>
            <a:r>
              <a:rPr lang="en-US" dirty="0" smtClean="0"/>
              <a:t>work/field of study</a:t>
            </a:r>
          </a:p>
          <a:p>
            <a:pPr lvl="1"/>
            <a:r>
              <a:rPr lang="en-US" dirty="0" smtClean="0"/>
              <a:t>a very common mistake among students</a:t>
            </a:r>
            <a:endParaRPr lang="en-US" dirty="0"/>
          </a:p>
        </p:txBody>
      </p:sp>
    </p:spTree>
    <p:extLst>
      <p:ext uri="{BB962C8B-B14F-4D97-AF65-F5344CB8AC3E}">
        <p14:creationId xmlns:p14="http://schemas.microsoft.com/office/powerpoint/2010/main" val="114499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Literature review is NOT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a:t>
            </a:r>
            <a:r>
              <a:rPr lang="en-US" dirty="0"/>
              <a:t>annotated bibliography</a:t>
            </a:r>
          </a:p>
          <a:p>
            <a:pPr lvl="1"/>
            <a:r>
              <a:rPr lang="en-US" i="1" dirty="0"/>
              <a:t>not a laundry list of summaries of the works you’ve read</a:t>
            </a:r>
          </a:p>
          <a:p>
            <a:pPr lvl="1"/>
            <a:r>
              <a:rPr lang="en-US" dirty="0" smtClean="0"/>
              <a:t>where we list citations </a:t>
            </a:r>
            <a:r>
              <a:rPr lang="en-US" dirty="0"/>
              <a:t>to books, articles, and documents, where each citation is followed by a brief descriptive and evaluative paragraph, the annotation</a:t>
            </a:r>
          </a:p>
          <a:p>
            <a:pPr lvl="1"/>
            <a:r>
              <a:rPr lang="en-US" dirty="0"/>
              <a:t>the purpose of the annotation is to inform the reader of the relevance, accuracy, and quality of the sources cited</a:t>
            </a:r>
            <a:r>
              <a:rPr lang="en-US" dirty="0" smtClean="0"/>
              <a:t>.</a:t>
            </a:r>
          </a:p>
          <a:p>
            <a:pPr lvl="1"/>
            <a:r>
              <a:rPr lang="en-US" dirty="0" smtClean="0"/>
              <a:t>also a very common mistake among students</a:t>
            </a:r>
          </a:p>
          <a:p>
            <a:r>
              <a:rPr lang="en-US" dirty="0"/>
              <a:t>a book review</a:t>
            </a:r>
          </a:p>
          <a:p>
            <a:pPr lvl="1"/>
            <a:r>
              <a:rPr lang="en-US" dirty="0"/>
              <a:t>where we give an opinionated, often subjective evaluation of work </a:t>
            </a:r>
            <a:r>
              <a:rPr lang="en-US" dirty="0" smtClean="0"/>
              <a:t>done</a:t>
            </a:r>
            <a:endParaRPr lang="en-US" dirty="0"/>
          </a:p>
          <a:p>
            <a:endParaRPr lang="en-US" dirty="0" smtClean="0"/>
          </a:p>
        </p:txBody>
      </p:sp>
    </p:spTree>
    <p:extLst>
      <p:ext uri="{BB962C8B-B14F-4D97-AF65-F5344CB8AC3E}">
        <p14:creationId xmlns:p14="http://schemas.microsoft.com/office/powerpoint/2010/main" val="62419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literature review</a:t>
            </a:r>
            <a:endParaRPr lang="en-US" dirty="0"/>
          </a:p>
        </p:txBody>
      </p:sp>
      <p:sp>
        <p:nvSpPr>
          <p:cNvPr id="3" name="Content Placeholder 2"/>
          <p:cNvSpPr>
            <a:spLocks noGrp="1"/>
          </p:cNvSpPr>
          <p:nvPr>
            <p:ph idx="1"/>
          </p:nvPr>
        </p:nvSpPr>
        <p:spPr/>
        <p:txBody>
          <a:bodyPr/>
          <a:lstStyle/>
          <a:p>
            <a:r>
              <a:rPr lang="en-US" dirty="0" smtClean="0"/>
              <a:t>To determine current level of knowledge</a:t>
            </a:r>
          </a:p>
          <a:p>
            <a:pPr lvl="1"/>
            <a:r>
              <a:rPr lang="en-US" i="1" dirty="0" smtClean="0"/>
              <a:t>what do we know and don’t know – and why don’t we know it?</a:t>
            </a:r>
          </a:p>
          <a:p>
            <a:r>
              <a:rPr lang="en-US" dirty="0" smtClean="0"/>
              <a:t>Determine</a:t>
            </a:r>
          </a:p>
          <a:p>
            <a:pPr lvl="1"/>
            <a:r>
              <a:rPr lang="en-US" dirty="0" smtClean="0"/>
              <a:t>knowledge gaps</a:t>
            </a:r>
          </a:p>
          <a:p>
            <a:pPr lvl="1"/>
            <a:r>
              <a:rPr lang="en-US" dirty="0" smtClean="0"/>
              <a:t>problems and issues</a:t>
            </a:r>
          </a:p>
          <a:p>
            <a:r>
              <a:rPr lang="en-US" dirty="0" smtClean="0"/>
              <a:t>What others have done and what they found</a:t>
            </a:r>
          </a:p>
          <a:p>
            <a:pPr lvl="1"/>
            <a:r>
              <a:rPr lang="en-US" dirty="0" smtClean="0"/>
              <a:t>problems they have encountered</a:t>
            </a:r>
          </a:p>
          <a:p>
            <a:pPr lvl="1"/>
            <a:r>
              <a:rPr lang="en-US" dirty="0" smtClean="0"/>
              <a:t>their remarks on their study</a:t>
            </a:r>
          </a:p>
          <a:p>
            <a:pPr lvl="1"/>
            <a:endParaRPr lang="en-US" dirty="0" smtClean="0"/>
          </a:p>
          <a:p>
            <a:pPr lvl="1"/>
            <a:endParaRPr lang="en-US" dirty="0"/>
          </a:p>
        </p:txBody>
      </p:sp>
    </p:spTree>
    <p:extLst>
      <p:ext uri="{BB962C8B-B14F-4D97-AF65-F5344CB8AC3E}">
        <p14:creationId xmlns:p14="http://schemas.microsoft.com/office/powerpoint/2010/main" val="282490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t>For those applying for research grants or writing a dissertation:</a:t>
            </a:r>
          </a:p>
          <a:p>
            <a:pPr lvl="1"/>
            <a:r>
              <a:rPr lang="en-US" dirty="0" smtClean="0"/>
              <a:t>a well-written literature review shows that you are very well aware of</a:t>
            </a:r>
          </a:p>
          <a:p>
            <a:pPr lvl="2"/>
            <a:r>
              <a:rPr lang="en-US" dirty="0" smtClean="0"/>
              <a:t>the nature and scope of the problem,</a:t>
            </a:r>
          </a:p>
          <a:p>
            <a:pPr lvl="2"/>
            <a:r>
              <a:rPr lang="en-US" dirty="0" smtClean="0"/>
              <a:t>the importance of solving the problem, </a:t>
            </a:r>
          </a:p>
          <a:p>
            <a:pPr lvl="2"/>
            <a:r>
              <a:rPr lang="en-US" dirty="0" smtClean="0"/>
              <a:t>what others have done in solving the problem</a:t>
            </a:r>
          </a:p>
          <a:p>
            <a:pPr lvl="2"/>
            <a:r>
              <a:rPr lang="en-US" dirty="0" smtClean="0"/>
              <a:t>the knowledge gaps</a:t>
            </a:r>
          </a:p>
          <a:p>
            <a:pPr lvl="2"/>
            <a:r>
              <a:rPr lang="en-US" dirty="0" smtClean="0"/>
              <a:t>the difficulties of the study</a:t>
            </a:r>
            <a:endParaRPr lang="en-US" dirty="0"/>
          </a:p>
        </p:txBody>
      </p:sp>
    </p:spTree>
    <p:extLst>
      <p:ext uri="{BB962C8B-B14F-4D97-AF65-F5344CB8AC3E}">
        <p14:creationId xmlns:p14="http://schemas.microsoft.com/office/powerpoint/2010/main" val="3479539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352</TotalTime>
  <Words>2244</Words>
  <Application>Microsoft Office PowerPoint</Application>
  <PresentationFormat>On-screen Show (4:3)</PresentationFormat>
  <Paragraphs>205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Century Gothic</vt:lpstr>
      <vt:lpstr>Savon</vt:lpstr>
      <vt:lpstr>Literature review writing</vt:lpstr>
      <vt:lpstr>What is a “literature review”?</vt:lpstr>
      <vt:lpstr>PowerPoint Presentation</vt:lpstr>
      <vt:lpstr>PowerPoint Presentation</vt:lpstr>
      <vt:lpstr>PowerPoint Presentation</vt:lpstr>
      <vt:lpstr>Literature review is NOT …</vt:lpstr>
      <vt:lpstr>Literature review is NOT …</vt:lpstr>
      <vt:lpstr>Purpose of literature review</vt:lpstr>
      <vt:lpstr>PowerPoint Presentation</vt:lpstr>
      <vt:lpstr>PowerPoint Presentation</vt:lpstr>
      <vt:lpstr>PowerPoint Presentation</vt:lpstr>
      <vt:lpstr>Four stages (like conducting a research!)</vt:lpstr>
      <vt:lpstr>1. Problem formulation</vt:lpstr>
      <vt:lpstr>PowerPoint Presentation</vt:lpstr>
      <vt:lpstr>PowerPoint Presentation</vt:lpstr>
      <vt:lpstr>PowerPoint Presentation</vt:lpstr>
      <vt:lpstr>2. Literature search</vt:lpstr>
      <vt:lpstr>PowerPoint Presentation</vt:lpstr>
      <vt:lpstr>PowerPoint Presentation</vt:lpstr>
      <vt:lpstr>PowerPoint Presentation</vt:lpstr>
      <vt:lpstr>PowerPoint Presentation</vt:lpstr>
      <vt:lpstr>3. Data evaluation</vt:lpstr>
      <vt:lpstr>4. Data analysis and interpretation</vt:lpstr>
      <vt:lpstr>PowerPoint Presentation</vt:lpstr>
      <vt:lpstr>PowerPoint Presentation</vt:lpstr>
      <vt:lpstr>Four processes in writing the review</vt:lpstr>
      <vt:lpstr>Very important to …</vt:lpstr>
      <vt:lpstr>Very important to …</vt:lpstr>
      <vt:lpstr>Writing approach</vt:lpstr>
      <vt:lpstr>PowerPoint Presentation</vt:lpstr>
      <vt:lpstr>PowerPoint Presentation</vt:lpstr>
      <vt:lpstr>PowerPoint Presentation</vt:lpstr>
      <vt:lpstr>PowerPoint Presentation</vt:lpstr>
      <vt:lpstr>PowerPoint Presentation</vt:lpstr>
      <vt:lpstr>What’s the problem?</vt:lpstr>
      <vt:lpstr>Common mistakes</vt:lpstr>
      <vt:lpstr>PowerPoint Presentation</vt:lpstr>
      <vt:lpstr>PowerPoint Presentation</vt:lpstr>
      <vt:lpstr>PowerPoint Presentation</vt:lpstr>
      <vt:lpstr>Tools</vt:lpstr>
      <vt:lpstr>References</vt:lpstr>
    </vt:vector>
  </TitlesOfParts>
  <Company>Uni. Putra Malaysia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 writing</dc:title>
  <dc:creator>Christopher Teh</dc:creator>
  <cp:lastModifiedBy>Christopher Teh</cp:lastModifiedBy>
  <cp:revision>71</cp:revision>
  <dcterms:created xsi:type="dcterms:W3CDTF">2018-02-26T01:00:02Z</dcterms:created>
  <dcterms:modified xsi:type="dcterms:W3CDTF">2018-02-27T01:11:43Z</dcterms:modified>
</cp:coreProperties>
</file>